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4"/>
  </p:notesMasterIdLst>
  <p:sldIdLst>
    <p:sldId id="365" r:id="rId2"/>
    <p:sldId id="356" r:id="rId3"/>
    <p:sldId id="357" r:id="rId4"/>
    <p:sldId id="334" r:id="rId5"/>
    <p:sldId id="378" r:id="rId6"/>
    <p:sldId id="383" r:id="rId7"/>
    <p:sldId id="376" r:id="rId8"/>
    <p:sldId id="373" r:id="rId9"/>
    <p:sldId id="385" r:id="rId10"/>
    <p:sldId id="379" r:id="rId11"/>
    <p:sldId id="388" r:id="rId12"/>
    <p:sldId id="386" r:id="rId13"/>
    <p:sldId id="387" r:id="rId14"/>
    <p:sldId id="394" r:id="rId15"/>
    <p:sldId id="395" r:id="rId16"/>
    <p:sldId id="381" r:id="rId17"/>
    <p:sldId id="391" r:id="rId18"/>
    <p:sldId id="389" r:id="rId19"/>
    <p:sldId id="392" r:id="rId20"/>
    <p:sldId id="393" r:id="rId21"/>
    <p:sldId id="382" r:id="rId22"/>
    <p:sldId id="396" r:id="rId23"/>
    <p:sldId id="368" r:id="rId24"/>
    <p:sldId id="407" r:id="rId25"/>
    <p:sldId id="256" r:id="rId26"/>
    <p:sldId id="408" r:id="rId27"/>
    <p:sldId id="411" r:id="rId28"/>
    <p:sldId id="414" r:id="rId29"/>
    <p:sldId id="412" r:id="rId30"/>
    <p:sldId id="415" r:id="rId31"/>
    <p:sldId id="409" r:id="rId32"/>
    <p:sldId id="413" r:id="rId33"/>
    <p:sldId id="416" r:id="rId34"/>
    <p:sldId id="307" r:id="rId35"/>
    <p:sldId id="269" r:id="rId36"/>
    <p:sldId id="417" r:id="rId37"/>
    <p:sldId id="265" r:id="rId38"/>
    <p:sldId id="309" r:id="rId39"/>
    <p:sldId id="399" r:id="rId40"/>
    <p:sldId id="421" r:id="rId41"/>
    <p:sldId id="419" r:id="rId42"/>
    <p:sldId id="420" r:id="rId43"/>
    <p:sldId id="305" r:id="rId44"/>
    <p:sldId id="398" r:id="rId45"/>
    <p:sldId id="397" r:id="rId46"/>
    <p:sldId id="401" r:id="rId47"/>
    <p:sldId id="422" r:id="rId48"/>
    <p:sldId id="423" r:id="rId49"/>
    <p:sldId id="424" r:id="rId50"/>
    <p:sldId id="405" r:id="rId51"/>
    <p:sldId id="366" r:id="rId52"/>
    <p:sldId id="402" r:id="rId53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4112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4C89"/>
    <a:srgbClr val="4E81C0"/>
    <a:srgbClr val="313D51"/>
    <a:srgbClr val="433D3C"/>
    <a:srgbClr val="C00000"/>
    <a:srgbClr val="F0F2F4"/>
    <a:srgbClr val="0B2C4F"/>
    <a:srgbClr val="213555"/>
    <a:srgbClr val="263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6314" autoAdjust="0"/>
  </p:normalViewPr>
  <p:slideViewPr>
    <p:cSldViewPr snapToGrid="0">
      <p:cViewPr varScale="1">
        <p:scale>
          <a:sx n="63" d="100"/>
          <a:sy n="63" d="100"/>
        </p:scale>
        <p:origin x="252" y="48"/>
      </p:cViewPr>
      <p:guideLst>
        <p:guide pos="4112"/>
        <p:guide pos="415"/>
        <p:guide orient="horz" pos="1457"/>
        <p:guide pos="721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2E5B-1A0B-4F0A-9547-4FB8D13F2C5F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CF89-91F4-45FB-A589-58532703FC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9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825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46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05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02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311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91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31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1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846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40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59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59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107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1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  <a:latin typeface="Arial" panose="020B0604020202020204" pitchFamily="34" charset="0"/>
              </a:rPr>
              <a:t>贺斌和合作者在过去十年中研究了一种基于来源分析的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BCI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方法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[23–27]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。脑电源成像（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EEG source imaging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ESI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）由电流偶极子模拟电活动组成，可以将测量的电位投影到源空间。针对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ESI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提出了两种主要方法，偶极子拟合方法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[25,26]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和分布式模型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[23–25,27]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。由于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ESI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在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MI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任务分类中的性能优于传感器域分析，因此它受到了广泛关注。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856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68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632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089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109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193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14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64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487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3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847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288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61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12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412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91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864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09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2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61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877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228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483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891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每秒采样</a:t>
            </a:r>
            <a:r>
              <a:rPr lang="en-US" altLang="zh-CN" dirty="0"/>
              <a:t>160</a:t>
            </a:r>
            <a:r>
              <a:rPr lang="zh-CN" altLang="en-US" dirty="0"/>
              <a:t>个样本，一个任务为</a:t>
            </a:r>
            <a:r>
              <a:rPr lang="en-US" altLang="zh-CN" dirty="0"/>
              <a:t>4</a:t>
            </a:r>
            <a:r>
              <a:rPr lang="zh-CN" altLang="en-US" dirty="0"/>
              <a:t>秒时长。</a:t>
            </a:r>
            <a:r>
              <a:rPr lang="en-US" altLang="zh-CN" dirty="0"/>
              <a:t>640</a:t>
            </a:r>
            <a:r>
              <a:rPr lang="zh-CN" altLang="en-US" dirty="0"/>
              <a:t>裁掉每次实验开头和结尾的一些不稳定数据，</a:t>
            </a:r>
            <a:r>
              <a:rPr lang="en-US" altLang="zh-CN" dirty="0"/>
              <a:t>560</a:t>
            </a:r>
            <a:r>
              <a:rPr lang="zh-CN" altLang="en-US" dirty="0"/>
              <a:t>。一次任务采集到</a:t>
            </a:r>
            <a:r>
              <a:rPr lang="en-US" altLang="zh-CN" dirty="0"/>
              <a:t>640*64</a:t>
            </a:r>
            <a:r>
              <a:rPr lang="zh-CN" altLang="en-US" dirty="0"/>
              <a:t>个数据点，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97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52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128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4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029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1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89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33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21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19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128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73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55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7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6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02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01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8" r:id="rId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4" name="矩形 3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5" name="文本框 4"/>
          <p:cNvSpPr txBox="1"/>
          <p:nvPr/>
        </p:nvSpPr>
        <p:spPr>
          <a:xfrm>
            <a:off x="2609942" y="2426539"/>
            <a:ext cx="7053116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学习汇报</a:t>
            </a:r>
          </a:p>
        </p:txBody>
      </p:sp>
      <p:sp>
        <p:nvSpPr>
          <p:cNvPr id="6" name="PA_圆角矩形 31"/>
          <p:cNvSpPr/>
          <p:nvPr>
            <p:custDataLst>
              <p:tags r:id="rId1"/>
            </p:custDataLst>
          </p:nvPr>
        </p:nvSpPr>
        <p:spPr>
          <a:xfrm>
            <a:off x="3159760" y="4242820"/>
            <a:ext cx="2877472" cy="527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汇报人：王屹然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387350" y="978500"/>
            <a:ext cx="1471398" cy="1390482"/>
            <a:chOff x="5387350" y="978500"/>
            <a:chExt cx="1471398" cy="1390482"/>
          </a:xfrm>
        </p:grpSpPr>
        <p:sp>
          <p:nvSpPr>
            <p:cNvPr id="8" name="椭圆 7"/>
            <p:cNvSpPr/>
            <p:nvPr/>
          </p:nvSpPr>
          <p:spPr>
            <a:xfrm>
              <a:off x="5387350" y="978500"/>
              <a:ext cx="1390484" cy="1390482"/>
            </a:xfrm>
            <a:prstGeom prst="ellipse">
              <a:avLst/>
            </a:prstGeom>
            <a:solidFill>
              <a:srgbClr val="244C89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467040" y="1057257"/>
              <a:ext cx="1391708" cy="1240164"/>
              <a:chOff x="5136355" y="497958"/>
              <a:chExt cx="2111099" cy="1881221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5136355" y="497958"/>
                <a:ext cx="2111099" cy="1881221"/>
                <a:chOff x="5151345" y="437998"/>
                <a:chExt cx="2111099" cy="1881221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5174792" y="470865"/>
                  <a:ext cx="1813907" cy="18139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200"/>
                </a:p>
              </p:txBody>
            </p:sp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151345" y="437998"/>
                  <a:ext cx="2111099" cy="1881221"/>
                </a:xfrm>
                <a:prstGeom prst="rect">
                  <a:avLst/>
                </a:prstGeom>
              </p:spPr>
            </p:pic>
          </p:grpSp>
          <p:sp>
            <p:nvSpPr>
              <p:cNvPr id="11" name="椭圆 10"/>
              <p:cNvSpPr/>
              <p:nvPr/>
            </p:nvSpPr>
            <p:spPr>
              <a:xfrm>
                <a:off x="5472591" y="827607"/>
                <a:ext cx="1209821" cy="1209822"/>
              </a:xfrm>
              <a:prstGeom prst="ellipse">
                <a:avLst/>
              </a:prstGeom>
              <a:solidFill>
                <a:srgbClr val="244C8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120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57405" y="1186254"/>
                <a:ext cx="1243041" cy="608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  <a:latin typeface="Adobe 仿宋 Std R" panose="02020400000000000000" pitchFamily="18" charset="-122"/>
                    <a:ea typeface="Adobe 仿宋 Std R" panose="02020400000000000000" pitchFamily="18" charset="-122"/>
                  </a:rPr>
                  <a:t>LOGO</a:t>
                </a:r>
                <a:endParaRPr lang="zh-CN" altLang="en-US" b="1" dirty="0">
                  <a:solidFill>
                    <a:schemeClr val="bg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endParaRPr>
              </a:p>
            </p:txBody>
          </p:sp>
        </p:grpSp>
      </p:grp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1928355" y="3692940"/>
            <a:ext cx="8335010" cy="30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院系</a:t>
            </a:r>
            <a:r>
              <a:rPr lang="en-US" altLang="zh-CN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专业：</a:t>
            </a:r>
            <a:r>
              <a:rPr lang="en-US" altLang="zh-CN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2021</a:t>
            </a: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级能源动力研</a:t>
            </a:r>
            <a:r>
              <a:rPr lang="en-US" altLang="zh-CN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2103</a:t>
            </a: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班</a:t>
            </a:r>
            <a:endParaRPr lang="en-US" altLang="zh-CN" sz="18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PA_圆角矩形 31"/>
          <p:cNvSpPr/>
          <p:nvPr>
            <p:custDataLst>
              <p:tags r:id="rId2"/>
            </p:custDataLst>
          </p:nvPr>
        </p:nvSpPr>
        <p:spPr>
          <a:xfrm>
            <a:off x="6154769" y="4242820"/>
            <a:ext cx="2877471" cy="527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2022</a:t>
            </a:r>
            <a:r>
              <a:rPr lang="zh-CN" altLang="en-US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年</a:t>
            </a:r>
            <a:r>
              <a:rPr lang="en-US" altLang="zh-CN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4</a:t>
            </a:r>
            <a:r>
              <a:rPr lang="zh-CN" altLang="en-US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月</a:t>
            </a:r>
            <a:r>
              <a:rPr lang="en-US" altLang="zh-CN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5</a:t>
            </a:r>
            <a:r>
              <a:rPr lang="zh-CN" altLang="en-US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日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BD2B000-E76D-463E-90CC-9B817D00FA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53" t="7732" r="12750" b="8163"/>
          <a:stretch/>
        </p:blipFill>
        <p:spPr>
          <a:xfrm>
            <a:off x="5154439" y="788941"/>
            <a:ext cx="1765585" cy="1768817"/>
          </a:xfrm>
          <a:prstGeom prst="flowChartConnector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B0456A7-9AE9-40AB-8295-F650B89523A3}"/>
              </a:ext>
            </a:extLst>
          </p:cNvPr>
          <p:cNvSpPr txBox="1"/>
          <p:nvPr/>
        </p:nvSpPr>
        <p:spPr>
          <a:xfrm>
            <a:off x="10698480" y="5973177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399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5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251945" y="3521593"/>
            <a:ext cx="1920746" cy="876404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856411" y="3723158"/>
            <a:ext cx="1446562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滤波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044977" y="1208931"/>
            <a:ext cx="698324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03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35EA0B-9A36-4F61-B36D-5C728345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57" y="1239643"/>
            <a:ext cx="5637481" cy="49403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AD9B38C-7C22-4C3A-B6E7-2692BBC764FF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96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251945" y="3521593"/>
            <a:ext cx="1920746" cy="876404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856411" y="3723158"/>
            <a:ext cx="1446562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滤波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044977" y="1208931"/>
            <a:ext cx="698324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03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65633-C1DD-4B57-AF1D-CD08044E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7942" y="1238467"/>
            <a:ext cx="6332176" cy="49693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9D5B93F-653E-4239-8DA7-B8810E9FC2F0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39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251945" y="3521593"/>
            <a:ext cx="1920746" cy="876404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856411" y="3723158"/>
            <a:ext cx="1446562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滤波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044977" y="1259731"/>
            <a:ext cx="6983242" cy="4815949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03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CF512C-4284-4847-8D84-F3536ADBB906}"/>
              </a:ext>
            </a:extLst>
          </p:cNvPr>
          <p:cNvSpPr txBox="1"/>
          <p:nvPr/>
        </p:nvSpPr>
        <p:spPr>
          <a:xfrm>
            <a:off x="4212623" y="1540666"/>
            <a:ext cx="67647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滤波:</a:t>
            </a:r>
            <a:r>
              <a:rPr lang="zh-CN" altLang="en-US" sz="2800" dirty="0">
                <a:ea typeface="思源黑体" panose="020B0500000000000000" pitchFamily="34" charset="-122"/>
              </a:rPr>
              <a:t>对特定频率进行有效提取，并对提取部分进行特定的处理（增益，衰减，滤除)</a:t>
            </a:r>
            <a:endParaRPr lang="en-US" altLang="zh-CN" sz="2800" dirty="0">
              <a:ea typeface="思源黑体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6E89A9-838B-46E6-81D3-9060DEC5A21F}"/>
              </a:ext>
            </a:extLst>
          </p:cNvPr>
          <p:cNvSpPr txBox="1"/>
          <p:nvPr/>
        </p:nvSpPr>
        <p:spPr>
          <a:xfrm>
            <a:off x="4597821" y="3102856"/>
            <a:ext cx="6096000" cy="298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ea typeface="思源黑体" panose="020B0500000000000000" pitchFamily="34" charset="-122"/>
              </a:rPr>
              <a:t>低通滤波:</a:t>
            </a:r>
            <a:r>
              <a:rPr lang="zh-CN" altLang="en-US" sz="2800" dirty="0">
                <a:ea typeface="思源黑体" panose="020B0500000000000000" pitchFamily="34" charset="-122"/>
              </a:rPr>
              <a:t>保留低于某下限的低频信号，去除或减弱高于该值的信号。</a:t>
            </a:r>
            <a:endParaRPr lang="en-US" altLang="zh-CN" sz="2800" dirty="0">
              <a:ea typeface="思源黑体" panose="020B05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ea typeface="思源黑体" panose="020B0500000000000000" pitchFamily="34" charset="-122"/>
              </a:rPr>
              <a:t>高通滤波:</a:t>
            </a:r>
            <a:r>
              <a:rPr lang="zh-CN" altLang="en-US" sz="2800" dirty="0">
                <a:ea typeface="思源黑体" panose="020B0500000000000000" pitchFamily="34" charset="-122"/>
              </a:rPr>
              <a:t>高频可以通过，去除低频</a:t>
            </a:r>
            <a:r>
              <a:rPr lang="zh-CN" altLang="en-US" sz="2800" b="1" dirty="0">
                <a:ea typeface="思源黑体" panose="020B0500000000000000" pitchFamily="34" charset="-122"/>
              </a:rPr>
              <a:t>。</a:t>
            </a:r>
            <a:endParaRPr lang="en-US" altLang="zh-CN" sz="2800" b="1" dirty="0">
              <a:ea typeface="思源黑体" panose="020B05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ea typeface="思源黑体" panose="020B0500000000000000" pitchFamily="34" charset="-122"/>
              </a:rPr>
              <a:t>带通滤波:</a:t>
            </a:r>
            <a:r>
              <a:rPr lang="zh-CN" altLang="en-US" sz="2800" dirty="0">
                <a:ea typeface="思源黑体" panose="020B0500000000000000" pitchFamily="34" charset="-122"/>
              </a:rPr>
              <a:t>保留某上下限值之间的信号</a:t>
            </a:r>
            <a:r>
              <a:rPr lang="zh-CN" altLang="en-US" sz="2800" b="1" dirty="0">
                <a:ea typeface="思源黑体" panose="020B0500000000000000" pitchFamily="34" charset="-122"/>
              </a:rPr>
              <a:t>凹陷滤波:</a:t>
            </a:r>
            <a:r>
              <a:rPr lang="zh-CN" altLang="en-US" sz="2800" dirty="0">
                <a:ea typeface="思源黑体" panose="020B0500000000000000" pitchFamily="34" charset="-122"/>
              </a:rPr>
              <a:t>去除某上下限值之间的信号，而保留在此之外的信号。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F42D1FD-B947-44A6-927A-0573EA00F7FB}"/>
              </a:ext>
            </a:extLst>
          </p:cNvPr>
          <p:cNvSpPr txBox="1"/>
          <p:nvPr/>
        </p:nvSpPr>
        <p:spPr>
          <a:xfrm>
            <a:off x="4212623" y="253771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方法: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3A8B48-61D3-4051-B22A-5F76CC894CDE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09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251945" y="3521593"/>
            <a:ext cx="1920746" cy="876404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856411" y="3723158"/>
            <a:ext cx="1446562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滤波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172691" y="1208931"/>
            <a:ext cx="7855528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03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07653245-62C2-438A-BA3B-AEFAB53A7AA3}"/>
              </a:ext>
            </a:extLst>
          </p:cNvPr>
          <p:cNvSpPr txBox="1"/>
          <p:nvPr/>
        </p:nvSpPr>
        <p:spPr>
          <a:xfrm>
            <a:off x="6714244" y="1278525"/>
            <a:ext cx="2162175" cy="338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原始数据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207FE5-BB0F-4652-9D96-D6CBDDA280D3}"/>
              </a:ext>
            </a:extLst>
          </p:cNvPr>
          <p:cNvGrpSpPr/>
          <p:nvPr/>
        </p:nvGrpSpPr>
        <p:grpSpPr>
          <a:xfrm>
            <a:off x="5477414" y="1350567"/>
            <a:ext cx="750628" cy="750628"/>
            <a:chOff x="5892800" y="1936330"/>
            <a:chExt cx="914400" cy="9144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06765D4-A4A2-4379-AD73-E6B28D3ED0F9}"/>
                </a:ext>
              </a:extLst>
            </p:cNvPr>
            <p:cNvSpPr/>
            <p:nvPr/>
          </p:nvSpPr>
          <p:spPr>
            <a:xfrm>
              <a:off x="5892800" y="1936330"/>
              <a:ext cx="914400" cy="914400"/>
            </a:xfrm>
            <a:prstGeom prst="ellipse">
              <a:avLst/>
            </a:prstGeom>
            <a:ln w="9525">
              <a:solidFill>
                <a:srgbClr val="313D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19F7D58-A601-40D6-89CE-391D5E5A4552}"/>
                </a:ext>
              </a:extLst>
            </p:cNvPr>
            <p:cNvSpPr/>
            <p:nvPr/>
          </p:nvSpPr>
          <p:spPr>
            <a:xfrm>
              <a:off x="5974563" y="2018093"/>
              <a:ext cx="750874" cy="750874"/>
            </a:xfrm>
            <a:prstGeom prst="ellipse">
              <a:avLst/>
            </a:prstGeom>
            <a:solidFill>
              <a:srgbClr val="244C89"/>
            </a:solidFill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EECDC2E-5CB9-4DB7-A501-0F019406338C}"/>
              </a:ext>
            </a:extLst>
          </p:cNvPr>
          <p:cNvGrpSpPr/>
          <p:nvPr/>
        </p:nvGrpSpPr>
        <p:grpSpPr>
          <a:xfrm>
            <a:off x="5655243" y="1541097"/>
            <a:ext cx="394970" cy="36956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15" name="Freeform 250">
              <a:extLst>
                <a:ext uri="{FF2B5EF4-FFF2-40B4-BE49-F238E27FC236}">
                  <a16:creationId xmlns:a16="http://schemas.microsoft.com/office/drawing/2014/main" id="{96D38CFC-A105-47BC-A3F9-3FDDC8F4A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16" name="Freeform 251">
              <a:extLst>
                <a:ext uri="{FF2B5EF4-FFF2-40B4-BE49-F238E27FC236}">
                  <a16:creationId xmlns:a16="http://schemas.microsoft.com/office/drawing/2014/main" id="{10C73688-4FBC-4935-BB83-0D834A87A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17" name="Freeform 252">
              <a:extLst>
                <a:ext uri="{FF2B5EF4-FFF2-40B4-BE49-F238E27FC236}">
                  <a16:creationId xmlns:a16="http://schemas.microsoft.com/office/drawing/2014/main" id="{DFCF37E1-12EA-4F3F-A80A-2E5C0680B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18" name="Freeform 253">
              <a:extLst>
                <a:ext uri="{FF2B5EF4-FFF2-40B4-BE49-F238E27FC236}">
                  <a16:creationId xmlns:a16="http://schemas.microsoft.com/office/drawing/2014/main" id="{EFB9D4FB-5903-49F6-8DA0-244B234B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19" name="Rectangle 254">
              <a:extLst>
                <a:ext uri="{FF2B5EF4-FFF2-40B4-BE49-F238E27FC236}">
                  <a16:creationId xmlns:a16="http://schemas.microsoft.com/office/drawing/2014/main" id="{86AD149A-7F84-4F73-B804-107073598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20" name="Rectangle 255">
              <a:extLst>
                <a:ext uri="{FF2B5EF4-FFF2-40B4-BE49-F238E27FC236}">
                  <a16:creationId xmlns:a16="http://schemas.microsoft.com/office/drawing/2014/main" id="{54209BD8-A1AE-4D97-A164-245E0F83A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21" name="Rectangle 256">
              <a:extLst>
                <a:ext uri="{FF2B5EF4-FFF2-40B4-BE49-F238E27FC236}">
                  <a16:creationId xmlns:a16="http://schemas.microsoft.com/office/drawing/2014/main" id="{5F64E785-AE7F-4275-BD16-4D2857F79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22" name="TextBox 30">
            <a:extLst>
              <a:ext uri="{FF2B5EF4-FFF2-40B4-BE49-F238E27FC236}">
                <a16:creationId xmlns:a16="http://schemas.microsoft.com/office/drawing/2014/main" id="{72B3FFCE-A005-4C4F-9A83-DFC32259D049}"/>
              </a:ext>
            </a:extLst>
          </p:cNvPr>
          <p:cNvSpPr txBox="1"/>
          <p:nvPr/>
        </p:nvSpPr>
        <p:spPr>
          <a:xfrm>
            <a:off x="4194960" y="3271106"/>
            <a:ext cx="2162175" cy="338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低通滤波</a:t>
            </a:r>
            <a:r>
              <a:rPr lang="en-US" altLang="zh-CN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40HZ</a:t>
            </a:r>
            <a:endParaRPr lang="zh-CN" altLang="en-US" sz="2000" b="1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D12B133-446C-41E9-A752-87FF8B260045}"/>
              </a:ext>
            </a:extLst>
          </p:cNvPr>
          <p:cNvGrpSpPr/>
          <p:nvPr/>
        </p:nvGrpSpPr>
        <p:grpSpPr>
          <a:xfrm>
            <a:off x="3366987" y="2896420"/>
            <a:ext cx="750628" cy="750628"/>
            <a:chOff x="5892800" y="3489358"/>
            <a:chExt cx="914400" cy="9144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D328430-FA8C-42E3-B442-761116E8420A}"/>
                </a:ext>
              </a:extLst>
            </p:cNvPr>
            <p:cNvSpPr/>
            <p:nvPr/>
          </p:nvSpPr>
          <p:spPr>
            <a:xfrm>
              <a:off x="5892800" y="3489358"/>
              <a:ext cx="914400" cy="914400"/>
            </a:xfrm>
            <a:prstGeom prst="ellipse">
              <a:avLst/>
            </a:prstGeom>
            <a:ln w="9525">
              <a:solidFill>
                <a:srgbClr val="313D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07724DF-145B-4276-94C6-16A65B804935}"/>
                </a:ext>
              </a:extLst>
            </p:cNvPr>
            <p:cNvSpPr/>
            <p:nvPr/>
          </p:nvSpPr>
          <p:spPr>
            <a:xfrm>
              <a:off x="5974563" y="3571121"/>
              <a:ext cx="750874" cy="750874"/>
            </a:xfrm>
            <a:prstGeom prst="ellipse">
              <a:avLst/>
            </a:prstGeom>
            <a:solidFill>
              <a:srgbClr val="244C89"/>
            </a:solidFill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598F7FD-A192-4C2E-8C07-EB062AD0D590}"/>
              </a:ext>
            </a:extLst>
          </p:cNvPr>
          <p:cNvGrpSpPr/>
          <p:nvPr/>
        </p:nvGrpSpPr>
        <p:grpSpPr>
          <a:xfrm>
            <a:off x="8514440" y="2891975"/>
            <a:ext cx="750628" cy="750628"/>
            <a:chOff x="5892800" y="5155598"/>
            <a:chExt cx="914400" cy="9144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E408FCD-3835-4C81-9C1A-37EE62269A49}"/>
                </a:ext>
              </a:extLst>
            </p:cNvPr>
            <p:cNvSpPr/>
            <p:nvPr/>
          </p:nvSpPr>
          <p:spPr>
            <a:xfrm>
              <a:off x="5892800" y="5155598"/>
              <a:ext cx="914400" cy="914400"/>
            </a:xfrm>
            <a:prstGeom prst="ellipse">
              <a:avLst/>
            </a:prstGeom>
            <a:ln w="9525">
              <a:solidFill>
                <a:srgbClr val="313D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3256E22-9F0E-4208-896D-F36C0D3BE037}"/>
                </a:ext>
              </a:extLst>
            </p:cNvPr>
            <p:cNvSpPr/>
            <p:nvPr/>
          </p:nvSpPr>
          <p:spPr>
            <a:xfrm>
              <a:off x="5974563" y="5237361"/>
              <a:ext cx="750874" cy="750874"/>
            </a:xfrm>
            <a:prstGeom prst="ellipse">
              <a:avLst/>
            </a:prstGeom>
            <a:solidFill>
              <a:srgbClr val="244C89"/>
            </a:solidFill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61E7509-2133-46AA-AFF7-63AA50BA46DF}"/>
              </a:ext>
            </a:extLst>
          </p:cNvPr>
          <p:cNvGrpSpPr/>
          <p:nvPr/>
        </p:nvGrpSpPr>
        <p:grpSpPr>
          <a:xfrm>
            <a:off x="8726559" y="3080599"/>
            <a:ext cx="326390" cy="373380"/>
            <a:chOff x="9477707" y="1892543"/>
            <a:chExt cx="427372" cy="488900"/>
          </a:xfrm>
          <a:solidFill>
            <a:schemeClr val="bg1"/>
          </a:solidFill>
        </p:grpSpPr>
        <p:sp>
          <p:nvSpPr>
            <p:cNvPr id="34" name="Oval 194">
              <a:extLst>
                <a:ext uri="{FF2B5EF4-FFF2-40B4-BE49-F238E27FC236}">
                  <a16:creationId xmlns:a16="http://schemas.microsoft.com/office/drawing/2014/main" id="{FB55A476-5CF0-4FA5-85C3-A8CFCB81D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090" y="2291645"/>
              <a:ext cx="89798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5" name="Oval 195">
              <a:extLst>
                <a:ext uri="{FF2B5EF4-FFF2-40B4-BE49-F238E27FC236}">
                  <a16:creationId xmlns:a16="http://schemas.microsoft.com/office/drawing/2014/main" id="{27E26407-1EF5-4410-8825-664E09A96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2044" y="2291645"/>
              <a:ext cx="86472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6" name="Freeform 196">
              <a:extLst>
                <a:ext uri="{FF2B5EF4-FFF2-40B4-BE49-F238E27FC236}">
                  <a16:creationId xmlns:a16="http://schemas.microsoft.com/office/drawing/2014/main" id="{0E20586E-2AB9-40B5-873F-88B097AB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707" y="1939105"/>
              <a:ext cx="392450" cy="330922"/>
            </a:xfrm>
            <a:custGeom>
              <a:avLst/>
              <a:gdLst>
                <a:gd name="T0" fmla="*/ 180 w 188"/>
                <a:gd name="T1" fmla="*/ 158 h 158"/>
                <a:gd name="T2" fmla="*/ 180 w 188"/>
                <a:gd name="T3" fmla="*/ 158 h 158"/>
                <a:gd name="T4" fmla="*/ 66 w 188"/>
                <a:gd name="T5" fmla="*/ 157 h 158"/>
                <a:gd name="T6" fmla="*/ 59 w 188"/>
                <a:gd name="T7" fmla="*/ 151 h 158"/>
                <a:gd name="T8" fmla="*/ 31 w 188"/>
                <a:gd name="T9" fmla="*/ 23 h 158"/>
                <a:gd name="T10" fmla="*/ 7 w 188"/>
                <a:gd name="T11" fmla="*/ 17 h 158"/>
                <a:gd name="T12" fmla="*/ 2 w 188"/>
                <a:gd name="T13" fmla="*/ 7 h 158"/>
                <a:gd name="T14" fmla="*/ 12 w 188"/>
                <a:gd name="T15" fmla="*/ 1 h 158"/>
                <a:gd name="T16" fmla="*/ 40 w 188"/>
                <a:gd name="T17" fmla="*/ 9 h 158"/>
                <a:gd name="T18" fmla="*/ 46 w 188"/>
                <a:gd name="T19" fmla="*/ 15 h 158"/>
                <a:gd name="T20" fmla="*/ 73 w 188"/>
                <a:gd name="T21" fmla="*/ 141 h 158"/>
                <a:gd name="T22" fmla="*/ 180 w 188"/>
                <a:gd name="T23" fmla="*/ 141 h 158"/>
                <a:gd name="T24" fmla="*/ 188 w 188"/>
                <a:gd name="T25" fmla="*/ 149 h 158"/>
                <a:gd name="T26" fmla="*/ 180 w 188"/>
                <a:gd name="T2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" h="158">
                  <a:moveTo>
                    <a:pt x="180" y="158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3" y="157"/>
                    <a:pt x="59" y="154"/>
                    <a:pt x="59" y="15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3" y="10"/>
                    <a:pt x="45" y="12"/>
                    <a:pt x="46" y="15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180" y="141"/>
                    <a:pt x="180" y="141"/>
                    <a:pt x="180" y="141"/>
                  </a:cubicBezTo>
                  <a:cubicBezTo>
                    <a:pt x="184" y="141"/>
                    <a:pt x="188" y="145"/>
                    <a:pt x="188" y="149"/>
                  </a:cubicBezTo>
                  <a:cubicBezTo>
                    <a:pt x="188" y="154"/>
                    <a:pt x="184" y="158"/>
                    <a:pt x="180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7" name="Freeform 197">
              <a:extLst>
                <a:ext uri="{FF2B5EF4-FFF2-40B4-BE49-F238E27FC236}">
                  <a16:creationId xmlns:a16="http://schemas.microsoft.com/office/drawing/2014/main" id="{3C141170-7D0C-4A36-9445-EDA06FF5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157" y="2028903"/>
              <a:ext cx="330922" cy="171282"/>
            </a:xfrm>
            <a:custGeom>
              <a:avLst/>
              <a:gdLst>
                <a:gd name="T0" fmla="*/ 148 w 159"/>
                <a:gd name="T1" fmla="*/ 75 h 82"/>
                <a:gd name="T2" fmla="*/ 141 w 159"/>
                <a:gd name="T3" fmla="*/ 82 h 82"/>
                <a:gd name="T4" fmla="*/ 18 w 159"/>
                <a:gd name="T5" fmla="*/ 82 h 82"/>
                <a:gd name="T6" fmla="*/ 12 w 159"/>
                <a:gd name="T7" fmla="*/ 75 h 82"/>
                <a:gd name="T8" fmla="*/ 0 w 159"/>
                <a:gd name="T9" fmla="*/ 6 h 82"/>
                <a:gd name="T10" fmla="*/ 6 w 159"/>
                <a:gd name="T11" fmla="*/ 0 h 82"/>
                <a:gd name="T12" fmla="*/ 159 w 159"/>
                <a:gd name="T13" fmla="*/ 15 h 82"/>
                <a:gd name="T14" fmla="*/ 148 w 159"/>
                <a:gd name="T15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82">
                  <a:moveTo>
                    <a:pt x="148" y="75"/>
                  </a:moveTo>
                  <a:cubicBezTo>
                    <a:pt x="148" y="79"/>
                    <a:pt x="145" y="82"/>
                    <a:pt x="141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82"/>
                    <a:pt x="12" y="79"/>
                    <a:pt x="12" y="7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9" y="15"/>
                    <a:pt x="159" y="15"/>
                    <a:pt x="159" y="15"/>
                  </a:cubicBezTo>
                  <a:lnTo>
                    <a:pt x="148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8" name="Freeform 198">
              <a:extLst>
                <a:ext uri="{FF2B5EF4-FFF2-40B4-BE49-F238E27FC236}">
                  <a16:creationId xmlns:a16="http://schemas.microsoft.com/office/drawing/2014/main" id="{B5D18B1C-E7A9-4E6B-BD13-48AF02C78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483" y="1892543"/>
              <a:ext cx="44899" cy="34922"/>
            </a:xfrm>
            <a:custGeom>
              <a:avLst/>
              <a:gdLst>
                <a:gd name="T0" fmla="*/ 23 w 27"/>
                <a:gd name="T1" fmla="*/ 0 h 21"/>
                <a:gd name="T2" fmla="*/ 18 w 27"/>
                <a:gd name="T3" fmla="*/ 0 h 21"/>
                <a:gd name="T4" fmla="*/ 6 w 27"/>
                <a:gd name="T5" fmla="*/ 0 h 21"/>
                <a:gd name="T6" fmla="*/ 3 w 27"/>
                <a:gd name="T7" fmla="*/ 0 h 21"/>
                <a:gd name="T8" fmla="*/ 0 w 27"/>
                <a:gd name="T9" fmla="*/ 21 h 21"/>
                <a:gd name="T10" fmla="*/ 8 w 27"/>
                <a:gd name="T11" fmla="*/ 21 h 21"/>
                <a:gd name="T12" fmla="*/ 19 w 27"/>
                <a:gd name="T13" fmla="*/ 21 h 21"/>
                <a:gd name="T14" fmla="*/ 27 w 27"/>
                <a:gd name="T15" fmla="*/ 21 h 21"/>
                <a:gd name="T16" fmla="*/ 23 w 27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1">
                  <a:moveTo>
                    <a:pt x="23" y="0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1"/>
                  </a:lnTo>
                  <a:lnTo>
                    <a:pt x="8" y="21"/>
                  </a:lnTo>
                  <a:lnTo>
                    <a:pt x="19" y="21"/>
                  </a:lnTo>
                  <a:lnTo>
                    <a:pt x="27" y="21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9" name="Freeform 199">
              <a:extLst>
                <a:ext uri="{FF2B5EF4-FFF2-40B4-BE49-F238E27FC236}">
                  <a16:creationId xmlns:a16="http://schemas.microsoft.com/office/drawing/2014/main" id="{5FD7324D-4C51-46E2-8521-299D4BB30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5617" y="1902520"/>
              <a:ext cx="51551" cy="49888"/>
            </a:xfrm>
            <a:custGeom>
              <a:avLst/>
              <a:gdLst>
                <a:gd name="T0" fmla="*/ 16 w 31"/>
                <a:gd name="T1" fmla="*/ 0 h 30"/>
                <a:gd name="T2" fmla="*/ 12 w 31"/>
                <a:gd name="T3" fmla="*/ 1 h 30"/>
                <a:gd name="T4" fmla="*/ 4 w 31"/>
                <a:gd name="T5" fmla="*/ 7 h 30"/>
                <a:gd name="T6" fmla="*/ 0 w 31"/>
                <a:gd name="T7" fmla="*/ 10 h 30"/>
                <a:gd name="T8" fmla="*/ 9 w 31"/>
                <a:gd name="T9" fmla="*/ 30 h 30"/>
                <a:gd name="T10" fmla="*/ 15 w 31"/>
                <a:gd name="T11" fmla="*/ 25 h 30"/>
                <a:gd name="T12" fmla="*/ 24 w 31"/>
                <a:gd name="T13" fmla="*/ 20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lnTo>
                    <a:pt x="12" y="1"/>
                  </a:lnTo>
                  <a:lnTo>
                    <a:pt x="4" y="7"/>
                  </a:lnTo>
                  <a:lnTo>
                    <a:pt x="0" y="10"/>
                  </a:lnTo>
                  <a:lnTo>
                    <a:pt x="9" y="30"/>
                  </a:lnTo>
                  <a:lnTo>
                    <a:pt x="15" y="25"/>
                  </a:lnTo>
                  <a:lnTo>
                    <a:pt x="24" y="20"/>
                  </a:lnTo>
                  <a:lnTo>
                    <a:pt x="31" y="15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0" name="Freeform 200">
              <a:extLst>
                <a:ext uri="{FF2B5EF4-FFF2-40B4-BE49-F238E27FC236}">
                  <a16:creationId xmlns:a16="http://schemas.microsoft.com/office/drawing/2014/main" id="{BAB637CB-CFC3-4AF1-9231-542957182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381" y="1944094"/>
              <a:ext cx="49888" cy="51551"/>
            </a:xfrm>
            <a:custGeom>
              <a:avLst/>
              <a:gdLst>
                <a:gd name="T0" fmla="*/ 10 w 30"/>
                <a:gd name="T1" fmla="*/ 0 h 31"/>
                <a:gd name="T2" fmla="*/ 7 w 30"/>
                <a:gd name="T3" fmla="*/ 4 h 31"/>
                <a:gd name="T4" fmla="*/ 2 w 30"/>
                <a:gd name="T5" fmla="*/ 14 h 31"/>
                <a:gd name="T6" fmla="*/ 0 w 30"/>
                <a:gd name="T7" fmla="*/ 17 h 31"/>
                <a:gd name="T8" fmla="*/ 17 w 30"/>
                <a:gd name="T9" fmla="*/ 31 h 31"/>
                <a:gd name="T10" fmla="*/ 21 w 30"/>
                <a:gd name="T11" fmla="*/ 24 h 31"/>
                <a:gd name="T12" fmla="*/ 26 w 30"/>
                <a:gd name="T13" fmla="*/ 14 h 31"/>
                <a:gd name="T14" fmla="*/ 30 w 30"/>
                <a:gd name="T15" fmla="*/ 7 h 31"/>
                <a:gd name="T16" fmla="*/ 10 w 30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0" y="0"/>
                  </a:moveTo>
                  <a:lnTo>
                    <a:pt x="7" y="4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17" y="31"/>
                  </a:lnTo>
                  <a:lnTo>
                    <a:pt x="21" y="24"/>
                  </a:lnTo>
                  <a:lnTo>
                    <a:pt x="26" y="14"/>
                  </a:lnTo>
                  <a:lnTo>
                    <a:pt x="30" y="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1" name="Freeform 201">
              <a:extLst>
                <a:ext uri="{FF2B5EF4-FFF2-40B4-BE49-F238E27FC236}">
                  <a16:creationId xmlns:a16="http://schemas.microsoft.com/office/drawing/2014/main" id="{06908DF3-9D15-4ADB-9D41-BADC9AE52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741" y="2002296"/>
              <a:ext cx="38248" cy="43236"/>
            </a:xfrm>
            <a:custGeom>
              <a:avLst/>
              <a:gdLst>
                <a:gd name="T0" fmla="*/ 0 w 23"/>
                <a:gd name="T1" fmla="*/ 5 h 26"/>
                <a:gd name="T2" fmla="*/ 0 w 23"/>
                <a:gd name="T3" fmla="*/ 9 h 26"/>
                <a:gd name="T4" fmla="*/ 2 w 23"/>
                <a:gd name="T5" fmla="*/ 20 h 26"/>
                <a:gd name="T6" fmla="*/ 2 w 23"/>
                <a:gd name="T7" fmla="*/ 25 h 26"/>
                <a:gd name="T8" fmla="*/ 23 w 23"/>
                <a:gd name="T9" fmla="*/ 26 h 26"/>
                <a:gd name="T10" fmla="*/ 22 w 23"/>
                <a:gd name="T11" fmla="*/ 19 h 26"/>
                <a:gd name="T12" fmla="*/ 22 w 23"/>
                <a:gd name="T13" fmla="*/ 9 h 26"/>
                <a:gd name="T14" fmla="*/ 22 w 23"/>
                <a:gd name="T15" fmla="*/ 0 h 26"/>
                <a:gd name="T16" fmla="*/ 0 w 23"/>
                <a:gd name="T17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0" y="5"/>
                  </a:moveTo>
                  <a:lnTo>
                    <a:pt x="0" y="9"/>
                  </a:lnTo>
                  <a:lnTo>
                    <a:pt x="2" y="20"/>
                  </a:lnTo>
                  <a:lnTo>
                    <a:pt x="2" y="25"/>
                  </a:lnTo>
                  <a:lnTo>
                    <a:pt x="23" y="26"/>
                  </a:lnTo>
                  <a:lnTo>
                    <a:pt x="22" y="1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2" name="Freeform 202">
              <a:extLst>
                <a:ext uri="{FF2B5EF4-FFF2-40B4-BE49-F238E27FC236}">
                  <a16:creationId xmlns:a16="http://schemas.microsoft.com/office/drawing/2014/main" id="{354D3EF4-F3B4-4A71-8B73-0B0780DCA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381" y="2057173"/>
              <a:ext cx="49888" cy="51551"/>
            </a:xfrm>
            <a:custGeom>
              <a:avLst/>
              <a:gdLst>
                <a:gd name="T0" fmla="*/ 0 w 30"/>
                <a:gd name="T1" fmla="*/ 13 h 31"/>
                <a:gd name="T2" fmla="*/ 2 w 30"/>
                <a:gd name="T3" fmla="*/ 17 h 31"/>
                <a:gd name="T4" fmla="*/ 7 w 30"/>
                <a:gd name="T5" fmla="*/ 27 h 31"/>
                <a:gd name="T6" fmla="*/ 10 w 30"/>
                <a:gd name="T7" fmla="*/ 31 h 31"/>
                <a:gd name="T8" fmla="*/ 30 w 30"/>
                <a:gd name="T9" fmla="*/ 22 h 31"/>
                <a:gd name="T10" fmla="*/ 26 w 30"/>
                <a:gd name="T11" fmla="*/ 16 h 31"/>
                <a:gd name="T12" fmla="*/ 20 w 30"/>
                <a:gd name="T13" fmla="*/ 6 h 31"/>
                <a:gd name="T14" fmla="*/ 16 w 30"/>
                <a:gd name="T15" fmla="*/ 0 h 31"/>
                <a:gd name="T16" fmla="*/ 0 w 30"/>
                <a:gd name="T17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0" y="13"/>
                  </a:moveTo>
                  <a:lnTo>
                    <a:pt x="2" y="17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30" y="22"/>
                  </a:lnTo>
                  <a:lnTo>
                    <a:pt x="26" y="1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3" name="Freeform 203">
              <a:extLst>
                <a:ext uri="{FF2B5EF4-FFF2-40B4-BE49-F238E27FC236}">
                  <a16:creationId xmlns:a16="http://schemas.microsoft.com/office/drawing/2014/main" id="{BE265EB0-3AE6-4B92-8A7D-C81464808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5617" y="2102071"/>
              <a:ext cx="49888" cy="48225"/>
            </a:xfrm>
            <a:custGeom>
              <a:avLst/>
              <a:gdLst>
                <a:gd name="T0" fmla="*/ 0 w 30"/>
                <a:gd name="T1" fmla="*/ 20 h 29"/>
                <a:gd name="T2" fmla="*/ 4 w 30"/>
                <a:gd name="T3" fmla="*/ 22 h 29"/>
                <a:gd name="T4" fmla="*/ 14 w 30"/>
                <a:gd name="T5" fmla="*/ 28 h 29"/>
                <a:gd name="T6" fmla="*/ 17 w 30"/>
                <a:gd name="T7" fmla="*/ 29 h 29"/>
                <a:gd name="T8" fmla="*/ 30 w 30"/>
                <a:gd name="T9" fmla="*/ 12 h 29"/>
                <a:gd name="T10" fmla="*/ 22 w 30"/>
                <a:gd name="T11" fmla="*/ 9 h 29"/>
                <a:gd name="T12" fmla="*/ 14 w 30"/>
                <a:gd name="T13" fmla="*/ 4 h 29"/>
                <a:gd name="T14" fmla="*/ 6 w 30"/>
                <a:gd name="T15" fmla="*/ 0 h 29"/>
                <a:gd name="T16" fmla="*/ 0 w 30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9">
                  <a:moveTo>
                    <a:pt x="0" y="20"/>
                  </a:moveTo>
                  <a:lnTo>
                    <a:pt x="4" y="22"/>
                  </a:lnTo>
                  <a:lnTo>
                    <a:pt x="14" y="28"/>
                  </a:lnTo>
                  <a:lnTo>
                    <a:pt x="17" y="29"/>
                  </a:lnTo>
                  <a:lnTo>
                    <a:pt x="30" y="12"/>
                  </a:lnTo>
                  <a:lnTo>
                    <a:pt x="22" y="9"/>
                  </a:lnTo>
                  <a:lnTo>
                    <a:pt x="14" y="4"/>
                  </a:lnTo>
                  <a:lnTo>
                    <a:pt x="6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4" name="Freeform 204">
              <a:extLst>
                <a:ext uri="{FF2B5EF4-FFF2-40B4-BE49-F238E27FC236}">
                  <a16:creationId xmlns:a16="http://schemas.microsoft.com/office/drawing/2014/main" id="{CCEBEEF2-F337-42C6-B239-E1FFB91ED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3820" y="2125352"/>
              <a:ext cx="43236" cy="34922"/>
            </a:xfrm>
            <a:custGeom>
              <a:avLst/>
              <a:gdLst>
                <a:gd name="T0" fmla="*/ 4 w 26"/>
                <a:gd name="T1" fmla="*/ 21 h 21"/>
                <a:gd name="T2" fmla="*/ 9 w 26"/>
                <a:gd name="T3" fmla="*/ 21 h 21"/>
                <a:gd name="T4" fmla="*/ 19 w 26"/>
                <a:gd name="T5" fmla="*/ 21 h 21"/>
                <a:gd name="T6" fmla="*/ 24 w 26"/>
                <a:gd name="T7" fmla="*/ 21 h 21"/>
                <a:gd name="T8" fmla="*/ 26 w 26"/>
                <a:gd name="T9" fmla="*/ 0 h 21"/>
                <a:gd name="T10" fmla="*/ 19 w 26"/>
                <a:gd name="T11" fmla="*/ 0 h 21"/>
                <a:gd name="T12" fmla="*/ 7 w 26"/>
                <a:gd name="T13" fmla="*/ 0 h 21"/>
                <a:gd name="T14" fmla="*/ 0 w 26"/>
                <a:gd name="T15" fmla="*/ 1 h 21"/>
                <a:gd name="T16" fmla="*/ 4 w 26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1">
                  <a:moveTo>
                    <a:pt x="4" y="21"/>
                  </a:moveTo>
                  <a:lnTo>
                    <a:pt x="9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7" y="0"/>
                  </a:lnTo>
                  <a:lnTo>
                    <a:pt x="0" y="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5" name="Freeform 206">
              <a:extLst>
                <a:ext uri="{FF2B5EF4-FFF2-40B4-BE49-F238E27FC236}">
                  <a16:creationId xmlns:a16="http://schemas.microsoft.com/office/drawing/2014/main" id="{0C430AF3-FCE4-43B8-9ABC-6E3B46495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370" y="2102071"/>
              <a:ext cx="53214" cy="49888"/>
            </a:xfrm>
            <a:custGeom>
              <a:avLst/>
              <a:gdLst>
                <a:gd name="T0" fmla="*/ 15 w 32"/>
                <a:gd name="T1" fmla="*/ 30 h 30"/>
                <a:gd name="T2" fmla="*/ 18 w 32"/>
                <a:gd name="T3" fmla="*/ 28 h 30"/>
                <a:gd name="T4" fmla="*/ 28 w 32"/>
                <a:gd name="T5" fmla="*/ 22 h 30"/>
                <a:gd name="T6" fmla="*/ 32 w 32"/>
                <a:gd name="T7" fmla="*/ 19 h 30"/>
                <a:gd name="T8" fmla="*/ 23 w 32"/>
                <a:gd name="T9" fmla="*/ 0 h 30"/>
                <a:gd name="T10" fmla="*/ 17 w 32"/>
                <a:gd name="T11" fmla="*/ 4 h 30"/>
                <a:gd name="T12" fmla="*/ 7 w 32"/>
                <a:gd name="T13" fmla="*/ 10 h 30"/>
                <a:gd name="T14" fmla="*/ 0 w 32"/>
                <a:gd name="T15" fmla="*/ 14 h 30"/>
                <a:gd name="T16" fmla="*/ 15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5" y="30"/>
                  </a:moveTo>
                  <a:lnTo>
                    <a:pt x="18" y="28"/>
                  </a:lnTo>
                  <a:lnTo>
                    <a:pt x="28" y="22"/>
                  </a:lnTo>
                  <a:lnTo>
                    <a:pt x="32" y="19"/>
                  </a:lnTo>
                  <a:lnTo>
                    <a:pt x="23" y="0"/>
                  </a:lnTo>
                  <a:lnTo>
                    <a:pt x="17" y="4"/>
                  </a:lnTo>
                  <a:lnTo>
                    <a:pt x="7" y="10"/>
                  </a:lnTo>
                  <a:lnTo>
                    <a:pt x="0" y="14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6" name="Freeform 207">
              <a:extLst>
                <a:ext uri="{FF2B5EF4-FFF2-40B4-BE49-F238E27FC236}">
                  <a16:creationId xmlns:a16="http://schemas.microsoft.com/office/drawing/2014/main" id="{81B413F5-D5CC-47B8-953F-70C8D16F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932" y="2058835"/>
              <a:ext cx="49888" cy="49888"/>
            </a:xfrm>
            <a:custGeom>
              <a:avLst/>
              <a:gdLst>
                <a:gd name="T0" fmla="*/ 20 w 30"/>
                <a:gd name="T1" fmla="*/ 30 h 30"/>
                <a:gd name="T2" fmla="*/ 22 w 30"/>
                <a:gd name="T3" fmla="*/ 26 h 30"/>
                <a:gd name="T4" fmla="*/ 27 w 30"/>
                <a:gd name="T5" fmla="*/ 16 h 30"/>
                <a:gd name="T6" fmla="*/ 30 w 30"/>
                <a:gd name="T7" fmla="*/ 12 h 30"/>
                <a:gd name="T8" fmla="*/ 12 w 30"/>
                <a:gd name="T9" fmla="*/ 0 h 30"/>
                <a:gd name="T10" fmla="*/ 9 w 30"/>
                <a:gd name="T11" fmla="*/ 6 h 30"/>
                <a:gd name="T12" fmla="*/ 4 w 30"/>
                <a:gd name="T13" fmla="*/ 16 h 30"/>
                <a:gd name="T14" fmla="*/ 0 w 30"/>
                <a:gd name="T15" fmla="*/ 22 h 30"/>
                <a:gd name="T16" fmla="*/ 20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20" y="30"/>
                  </a:moveTo>
                  <a:lnTo>
                    <a:pt x="22" y="26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12" y="0"/>
                  </a:lnTo>
                  <a:lnTo>
                    <a:pt x="9" y="6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2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7" name="Freeform 208">
              <a:extLst>
                <a:ext uri="{FF2B5EF4-FFF2-40B4-BE49-F238E27FC236}">
                  <a16:creationId xmlns:a16="http://schemas.microsoft.com/office/drawing/2014/main" id="{FAF23045-7C3F-4482-A7F5-45D20C80C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5213" y="2007285"/>
              <a:ext cx="36584" cy="43236"/>
            </a:xfrm>
            <a:custGeom>
              <a:avLst/>
              <a:gdLst>
                <a:gd name="T0" fmla="*/ 22 w 22"/>
                <a:gd name="T1" fmla="*/ 22 h 26"/>
                <a:gd name="T2" fmla="*/ 22 w 22"/>
                <a:gd name="T3" fmla="*/ 17 h 26"/>
                <a:gd name="T4" fmla="*/ 21 w 22"/>
                <a:gd name="T5" fmla="*/ 6 h 26"/>
                <a:gd name="T6" fmla="*/ 21 w 22"/>
                <a:gd name="T7" fmla="*/ 2 h 26"/>
                <a:gd name="T8" fmla="*/ 0 w 22"/>
                <a:gd name="T9" fmla="*/ 0 h 26"/>
                <a:gd name="T10" fmla="*/ 0 w 22"/>
                <a:gd name="T11" fmla="*/ 7 h 26"/>
                <a:gd name="T12" fmla="*/ 1 w 22"/>
                <a:gd name="T13" fmla="*/ 18 h 26"/>
                <a:gd name="T14" fmla="*/ 1 w 22"/>
                <a:gd name="T15" fmla="*/ 26 h 26"/>
                <a:gd name="T16" fmla="*/ 22 w 22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22" y="22"/>
                  </a:moveTo>
                  <a:lnTo>
                    <a:pt x="22" y="17"/>
                  </a:lnTo>
                  <a:lnTo>
                    <a:pt x="21" y="6"/>
                  </a:lnTo>
                  <a:lnTo>
                    <a:pt x="21" y="2"/>
                  </a:lnTo>
                  <a:lnTo>
                    <a:pt x="0" y="0"/>
                  </a:lnTo>
                  <a:lnTo>
                    <a:pt x="0" y="7"/>
                  </a:lnTo>
                  <a:lnTo>
                    <a:pt x="1" y="18"/>
                  </a:lnTo>
                  <a:lnTo>
                    <a:pt x="1" y="26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8" name="Freeform 209">
              <a:extLst>
                <a:ext uri="{FF2B5EF4-FFF2-40B4-BE49-F238E27FC236}">
                  <a16:creationId xmlns:a16="http://schemas.microsoft.com/office/drawing/2014/main" id="{9D9ACD63-B0E7-41B9-9082-222F468AC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932" y="1945756"/>
              <a:ext cx="49888" cy="49888"/>
            </a:xfrm>
            <a:custGeom>
              <a:avLst/>
              <a:gdLst>
                <a:gd name="T0" fmla="*/ 30 w 30"/>
                <a:gd name="T1" fmla="*/ 16 h 30"/>
                <a:gd name="T2" fmla="*/ 27 w 30"/>
                <a:gd name="T3" fmla="*/ 13 h 30"/>
                <a:gd name="T4" fmla="*/ 21 w 30"/>
                <a:gd name="T5" fmla="*/ 4 h 30"/>
                <a:gd name="T6" fmla="*/ 20 w 30"/>
                <a:gd name="T7" fmla="*/ 0 h 30"/>
                <a:gd name="T8" fmla="*/ 0 w 30"/>
                <a:gd name="T9" fmla="*/ 8 h 30"/>
                <a:gd name="T10" fmla="*/ 4 w 30"/>
                <a:gd name="T11" fmla="*/ 15 h 30"/>
                <a:gd name="T12" fmla="*/ 10 w 30"/>
                <a:gd name="T13" fmla="*/ 24 h 30"/>
                <a:gd name="T14" fmla="*/ 14 w 30"/>
                <a:gd name="T15" fmla="*/ 30 h 30"/>
                <a:gd name="T16" fmla="*/ 30 w 30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16"/>
                  </a:moveTo>
                  <a:lnTo>
                    <a:pt x="27" y="13"/>
                  </a:lnTo>
                  <a:lnTo>
                    <a:pt x="21" y="4"/>
                  </a:lnTo>
                  <a:lnTo>
                    <a:pt x="20" y="0"/>
                  </a:lnTo>
                  <a:lnTo>
                    <a:pt x="0" y="8"/>
                  </a:lnTo>
                  <a:lnTo>
                    <a:pt x="4" y="15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3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9" name="Freeform 210">
              <a:extLst>
                <a:ext uri="{FF2B5EF4-FFF2-40B4-BE49-F238E27FC236}">
                  <a16:creationId xmlns:a16="http://schemas.microsoft.com/office/drawing/2014/main" id="{7608C71C-43FD-466E-ACE2-766CFC6D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696" y="1902520"/>
              <a:ext cx="49888" cy="49888"/>
            </a:xfrm>
            <a:custGeom>
              <a:avLst/>
              <a:gdLst>
                <a:gd name="T0" fmla="*/ 30 w 30"/>
                <a:gd name="T1" fmla="*/ 9 h 30"/>
                <a:gd name="T2" fmla="*/ 26 w 30"/>
                <a:gd name="T3" fmla="*/ 7 h 30"/>
                <a:gd name="T4" fmla="*/ 16 w 30"/>
                <a:gd name="T5" fmla="*/ 2 h 30"/>
                <a:gd name="T6" fmla="*/ 12 w 30"/>
                <a:gd name="T7" fmla="*/ 0 h 30"/>
                <a:gd name="T8" fmla="*/ 0 w 30"/>
                <a:gd name="T9" fmla="*/ 17 h 30"/>
                <a:gd name="T10" fmla="*/ 6 w 30"/>
                <a:gd name="T11" fmla="*/ 21 h 30"/>
                <a:gd name="T12" fmla="*/ 16 w 30"/>
                <a:gd name="T13" fmla="*/ 26 h 30"/>
                <a:gd name="T14" fmla="*/ 23 w 30"/>
                <a:gd name="T15" fmla="*/ 30 h 30"/>
                <a:gd name="T16" fmla="*/ 30 w 30"/>
                <a:gd name="T17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9"/>
                  </a:moveTo>
                  <a:lnTo>
                    <a:pt x="26" y="7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6" y="21"/>
                  </a:lnTo>
                  <a:lnTo>
                    <a:pt x="16" y="26"/>
                  </a:lnTo>
                  <a:lnTo>
                    <a:pt x="23" y="30"/>
                  </a:lnTo>
                  <a:lnTo>
                    <a:pt x="3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0" name="Freeform 211">
              <a:extLst>
                <a:ext uri="{FF2B5EF4-FFF2-40B4-BE49-F238E27FC236}">
                  <a16:creationId xmlns:a16="http://schemas.microsoft.com/office/drawing/2014/main" id="{732E7A8A-8285-4262-B7F4-8205738056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2359" y="1912498"/>
              <a:ext cx="229484" cy="226158"/>
            </a:xfrm>
            <a:custGeom>
              <a:avLst/>
              <a:gdLst>
                <a:gd name="T0" fmla="*/ 55 w 110"/>
                <a:gd name="T1" fmla="*/ 108 h 108"/>
                <a:gd name="T2" fmla="*/ 1 w 110"/>
                <a:gd name="T3" fmla="*/ 57 h 108"/>
                <a:gd name="T4" fmla="*/ 53 w 110"/>
                <a:gd name="T5" fmla="*/ 1 h 108"/>
                <a:gd name="T6" fmla="*/ 109 w 110"/>
                <a:gd name="T7" fmla="*/ 52 h 108"/>
                <a:gd name="T8" fmla="*/ 57 w 110"/>
                <a:gd name="T9" fmla="*/ 108 h 108"/>
                <a:gd name="T10" fmla="*/ 55 w 110"/>
                <a:gd name="T11" fmla="*/ 108 h 108"/>
                <a:gd name="T12" fmla="*/ 55 w 110"/>
                <a:gd name="T13" fmla="*/ 16 h 108"/>
                <a:gd name="T14" fmla="*/ 53 w 110"/>
                <a:gd name="T15" fmla="*/ 16 h 108"/>
                <a:gd name="T16" fmla="*/ 16 w 110"/>
                <a:gd name="T17" fmla="*/ 56 h 108"/>
                <a:gd name="T18" fmla="*/ 57 w 110"/>
                <a:gd name="T19" fmla="*/ 94 h 108"/>
                <a:gd name="T20" fmla="*/ 94 w 110"/>
                <a:gd name="T21" fmla="*/ 53 h 108"/>
                <a:gd name="T22" fmla="*/ 55 w 110"/>
                <a:gd name="T23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108">
                  <a:moveTo>
                    <a:pt x="55" y="108"/>
                  </a:moveTo>
                  <a:cubicBezTo>
                    <a:pt x="26" y="108"/>
                    <a:pt x="2" y="86"/>
                    <a:pt x="1" y="57"/>
                  </a:cubicBezTo>
                  <a:cubicBezTo>
                    <a:pt x="0" y="27"/>
                    <a:pt x="23" y="2"/>
                    <a:pt x="53" y="1"/>
                  </a:cubicBezTo>
                  <a:cubicBezTo>
                    <a:pt x="83" y="0"/>
                    <a:pt x="108" y="23"/>
                    <a:pt x="109" y="52"/>
                  </a:cubicBezTo>
                  <a:cubicBezTo>
                    <a:pt x="110" y="82"/>
                    <a:pt x="87" y="107"/>
                    <a:pt x="57" y="108"/>
                  </a:cubicBezTo>
                  <a:cubicBezTo>
                    <a:pt x="56" y="108"/>
                    <a:pt x="56" y="108"/>
                    <a:pt x="55" y="108"/>
                  </a:cubicBezTo>
                  <a:close/>
                  <a:moveTo>
                    <a:pt x="55" y="16"/>
                  </a:moveTo>
                  <a:cubicBezTo>
                    <a:pt x="54" y="16"/>
                    <a:pt x="54" y="16"/>
                    <a:pt x="53" y="16"/>
                  </a:cubicBezTo>
                  <a:cubicBezTo>
                    <a:pt x="32" y="16"/>
                    <a:pt x="15" y="35"/>
                    <a:pt x="16" y="56"/>
                  </a:cubicBezTo>
                  <a:cubicBezTo>
                    <a:pt x="17" y="78"/>
                    <a:pt x="35" y="94"/>
                    <a:pt x="57" y="94"/>
                  </a:cubicBezTo>
                  <a:cubicBezTo>
                    <a:pt x="78" y="93"/>
                    <a:pt x="95" y="75"/>
                    <a:pt x="94" y="53"/>
                  </a:cubicBezTo>
                  <a:cubicBezTo>
                    <a:pt x="93" y="32"/>
                    <a:pt x="76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2CCA28F5-94A3-4234-A516-E00A1643A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52" y="1681912"/>
            <a:ext cx="1958981" cy="218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5F1DC86-9C37-4F4E-BCE6-91F8B88E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80" y="3955243"/>
            <a:ext cx="1887220" cy="203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C4C60815-B0A9-4876-8C66-F85E94C4A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75" y="3851900"/>
            <a:ext cx="1653299" cy="223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DC826CB8-9057-4A1D-B9CA-5CCF7E060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55" y="3899901"/>
            <a:ext cx="1921510" cy="206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2417447C-EC52-4DF9-9339-7D75CB326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104" y="3792730"/>
            <a:ext cx="1664686" cy="2282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TextBox 30">
            <a:extLst>
              <a:ext uri="{FF2B5EF4-FFF2-40B4-BE49-F238E27FC236}">
                <a16:creationId xmlns:a16="http://schemas.microsoft.com/office/drawing/2014/main" id="{26D322BA-16B9-482D-9AD7-C1AA2342DD8E}"/>
              </a:ext>
            </a:extLst>
          </p:cNvPr>
          <p:cNvSpPr txBox="1"/>
          <p:nvPr/>
        </p:nvSpPr>
        <p:spPr>
          <a:xfrm>
            <a:off x="9396974" y="3271106"/>
            <a:ext cx="2162175" cy="338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高通滤波</a:t>
            </a:r>
            <a:r>
              <a:rPr lang="en-US" altLang="zh-CN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1HZ</a:t>
            </a:r>
            <a:endParaRPr lang="zh-CN" altLang="en-US" sz="2000" b="1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4762999-6BC0-410C-BA0D-28F8D1A9B422}"/>
              </a:ext>
            </a:extLst>
          </p:cNvPr>
          <p:cNvGrpSpPr/>
          <p:nvPr/>
        </p:nvGrpSpPr>
        <p:grpSpPr>
          <a:xfrm>
            <a:off x="3562709" y="3080599"/>
            <a:ext cx="326390" cy="373380"/>
            <a:chOff x="9477707" y="1892543"/>
            <a:chExt cx="427372" cy="488900"/>
          </a:xfrm>
          <a:solidFill>
            <a:schemeClr val="bg1"/>
          </a:solidFill>
        </p:grpSpPr>
        <p:sp>
          <p:nvSpPr>
            <p:cNvPr id="61" name="Oval 194">
              <a:extLst>
                <a:ext uri="{FF2B5EF4-FFF2-40B4-BE49-F238E27FC236}">
                  <a16:creationId xmlns:a16="http://schemas.microsoft.com/office/drawing/2014/main" id="{A63E0DD4-02D0-4DEA-96AC-B8EB873C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090" y="2291645"/>
              <a:ext cx="89798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62" name="Oval 195">
              <a:extLst>
                <a:ext uri="{FF2B5EF4-FFF2-40B4-BE49-F238E27FC236}">
                  <a16:creationId xmlns:a16="http://schemas.microsoft.com/office/drawing/2014/main" id="{FDB5D9A3-0810-4A9A-A9BE-B9462350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2044" y="2291645"/>
              <a:ext cx="86472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63" name="Freeform 196">
              <a:extLst>
                <a:ext uri="{FF2B5EF4-FFF2-40B4-BE49-F238E27FC236}">
                  <a16:creationId xmlns:a16="http://schemas.microsoft.com/office/drawing/2014/main" id="{CE7B8560-BD1C-4618-B124-364BD0419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707" y="1939105"/>
              <a:ext cx="392450" cy="330922"/>
            </a:xfrm>
            <a:custGeom>
              <a:avLst/>
              <a:gdLst>
                <a:gd name="T0" fmla="*/ 180 w 188"/>
                <a:gd name="T1" fmla="*/ 158 h 158"/>
                <a:gd name="T2" fmla="*/ 180 w 188"/>
                <a:gd name="T3" fmla="*/ 158 h 158"/>
                <a:gd name="T4" fmla="*/ 66 w 188"/>
                <a:gd name="T5" fmla="*/ 157 h 158"/>
                <a:gd name="T6" fmla="*/ 59 w 188"/>
                <a:gd name="T7" fmla="*/ 151 h 158"/>
                <a:gd name="T8" fmla="*/ 31 w 188"/>
                <a:gd name="T9" fmla="*/ 23 h 158"/>
                <a:gd name="T10" fmla="*/ 7 w 188"/>
                <a:gd name="T11" fmla="*/ 17 h 158"/>
                <a:gd name="T12" fmla="*/ 2 w 188"/>
                <a:gd name="T13" fmla="*/ 7 h 158"/>
                <a:gd name="T14" fmla="*/ 12 w 188"/>
                <a:gd name="T15" fmla="*/ 1 h 158"/>
                <a:gd name="T16" fmla="*/ 40 w 188"/>
                <a:gd name="T17" fmla="*/ 9 h 158"/>
                <a:gd name="T18" fmla="*/ 46 w 188"/>
                <a:gd name="T19" fmla="*/ 15 h 158"/>
                <a:gd name="T20" fmla="*/ 73 w 188"/>
                <a:gd name="T21" fmla="*/ 141 h 158"/>
                <a:gd name="T22" fmla="*/ 180 w 188"/>
                <a:gd name="T23" fmla="*/ 141 h 158"/>
                <a:gd name="T24" fmla="*/ 188 w 188"/>
                <a:gd name="T25" fmla="*/ 149 h 158"/>
                <a:gd name="T26" fmla="*/ 180 w 188"/>
                <a:gd name="T2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" h="158">
                  <a:moveTo>
                    <a:pt x="180" y="158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3" y="157"/>
                    <a:pt x="59" y="154"/>
                    <a:pt x="59" y="15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3" y="10"/>
                    <a:pt x="45" y="12"/>
                    <a:pt x="46" y="15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180" y="141"/>
                    <a:pt x="180" y="141"/>
                    <a:pt x="180" y="141"/>
                  </a:cubicBezTo>
                  <a:cubicBezTo>
                    <a:pt x="184" y="141"/>
                    <a:pt x="188" y="145"/>
                    <a:pt x="188" y="149"/>
                  </a:cubicBezTo>
                  <a:cubicBezTo>
                    <a:pt x="188" y="154"/>
                    <a:pt x="184" y="158"/>
                    <a:pt x="180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64" name="Freeform 197">
              <a:extLst>
                <a:ext uri="{FF2B5EF4-FFF2-40B4-BE49-F238E27FC236}">
                  <a16:creationId xmlns:a16="http://schemas.microsoft.com/office/drawing/2014/main" id="{313CDCD5-E0A9-4955-9BC4-018D8F1C6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157" y="2028903"/>
              <a:ext cx="330922" cy="171282"/>
            </a:xfrm>
            <a:custGeom>
              <a:avLst/>
              <a:gdLst>
                <a:gd name="T0" fmla="*/ 148 w 159"/>
                <a:gd name="T1" fmla="*/ 75 h 82"/>
                <a:gd name="T2" fmla="*/ 141 w 159"/>
                <a:gd name="T3" fmla="*/ 82 h 82"/>
                <a:gd name="T4" fmla="*/ 18 w 159"/>
                <a:gd name="T5" fmla="*/ 82 h 82"/>
                <a:gd name="T6" fmla="*/ 12 w 159"/>
                <a:gd name="T7" fmla="*/ 75 h 82"/>
                <a:gd name="T8" fmla="*/ 0 w 159"/>
                <a:gd name="T9" fmla="*/ 6 h 82"/>
                <a:gd name="T10" fmla="*/ 6 w 159"/>
                <a:gd name="T11" fmla="*/ 0 h 82"/>
                <a:gd name="T12" fmla="*/ 159 w 159"/>
                <a:gd name="T13" fmla="*/ 15 h 82"/>
                <a:gd name="T14" fmla="*/ 148 w 159"/>
                <a:gd name="T15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82">
                  <a:moveTo>
                    <a:pt x="148" y="75"/>
                  </a:moveTo>
                  <a:cubicBezTo>
                    <a:pt x="148" y="79"/>
                    <a:pt x="145" y="82"/>
                    <a:pt x="141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82"/>
                    <a:pt x="12" y="79"/>
                    <a:pt x="12" y="7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9" y="15"/>
                    <a:pt x="159" y="15"/>
                    <a:pt x="159" y="15"/>
                  </a:cubicBezTo>
                  <a:lnTo>
                    <a:pt x="148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65" name="Freeform 198">
              <a:extLst>
                <a:ext uri="{FF2B5EF4-FFF2-40B4-BE49-F238E27FC236}">
                  <a16:creationId xmlns:a16="http://schemas.microsoft.com/office/drawing/2014/main" id="{20BDA07E-F3D0-4B60-8C88-3FE749EEE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483" y="1892543"/>
              <a:ext cx="44899" cy="34922"/>
            </a:xfrm>
            <a:custGeom>
              <a:avLst/>
              <a:gdLst>
                <a:gd name="T0" fmla="*/ 23 w 27"/>
                <a:gd name="T1" fmla="*/ 0 h 21"/>
                <a:gd name="T2" fmla="*/ 18 w 27"/>
                <a:gd name="T3" fmla="*/ 0 h 21"/>
                <a:gd name="T4" fmla="*/ 6 w 27"/>
                <a:gd name="T5" fmla="*/ 0 h 21"/>
                <a:gd name="T6" fmla="*/ 3 w 27"/>
                <a:gd name="T7" fmla="*/ 0 h 21"/>
                <a:gd name="T8" fmla="*/ 0 w 27"/>
                <a:gd name="T9" fmla="*/ 21 h 21"/>
                <a:gd name="T10" fmla="*/ 8 w 27"/>
                <a:gd name="T11" fmla="*/ 21 h 21"/>
                <a:gd name="T12" fmla="*/ 19 w 27"/>
                <a:gd name="T13" fmla="*/ 21 h 21"/>
                <a:gd name="T14" fmla="*/ 27 w 27"/>
                <a:gd name="T15" fmla="*/ 21 h 21"/>
                <a:gd name="T16" fmla="*/ 23 w 27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1">
                  <a:moveTo>
                    <a:pt x="23" y="0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1"/>
                  </a:lnTo>
                  <a:lnTo>
                    <a:pt x="8" y="21"/>
                  </a:lnTo>
                  <a:lnTo>
                    <a:pt x="19" y="21"/>
                  </a:lnTo>
                  <a:lnTo>
                    <a:pt x="27" y="21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67" name="Freeform 199">
              <a:extLst>
                <a:ext uri="{FF2B5EF4-FFF2-40B4-BE49-F238E27FC236}">
                  <a16:creationId xmlns:a16="http://schemas.microsoft.com/office/drawing/2014/main" id="{33D18ECE-A1E2-4DB4-B20B-4F8BEA3BE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5617" y="1902520"/>
              <a:ext cx="51551" cy="49888"/>
            </a:xfrm>
            <a:custGeom>
              <a:avLst/>
              <a:gdLst>
                <a:gd name="T0" fmla="*/ 16 w 31"/>
                <a:gd name="T1" fmla="*/ 0 h 30"/>
                <a:gd name="T2" fmla="*/ 12 w 31"/>
                <a:gd name="T3" fmla="*/ 1 h 30"/>
                <a:gd name="T4" fmla="*/ 4 w 31"/>
                <a:gd name="T5" fmla="*/ 7 h 30"/>
                <a:gd name="T6" fmla="*/ 0 w 31"/>
                <a:gd name="T7" fmla="*/ 10 h 30"/>
                <a:gd name="T8" fmla="*/ 9 w 31"/>
                <a:gd name="T9" fmla="*/ 30 h 30"/>
                <a:gd name="T10" fmla="*/ 15 w 31"/>
                <a:gd name="T11" fmla="*/ 25 h 30"/>
                <a:gd name="T12" fmla="*/ 24 w 31"/>
                <a:gd name="T13" fmla="*/ 20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lnTo>
                    <a:pt x="12" y="1"/>
                  </a:lnTo>
                  <a:lnTo>
                    <a:pt x="4" y="7"/>
                  </a:lnTo>
                  <a:lnTo>
                    <a:pt x="0" y="10"/>
                  </a:lnTo>
                  <a:lnTo>
                    <a:pt x="9" y="30"/>
                  </a:lnTo>
                  <a:lnTo>
                    <a:pt x="15" y="25"/>
                  </a:lnTo>
                  <a:lnTo>
                    <a:pt x="24" y="20"/>
                  </a:lnTo>
                  <a:lnTo>
                    <a:pt x="31" y="15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68" name="Freeform 200">
              <a:extLst>
                <a:ext uri="{FF2B5EF4-FFF2-40B4-BE49-F238E27FC236}">
                  <a16:creationId xmlns:a16="http://schemas.microsoft.com/office/drawing/2014/main" id="{1A74804E-0D74-43E6-9834-6AE924BF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381" y="1944094"/>
              <a:ext cx="49888" cy="51551"/>
            </a:xfrm>
            <a:custGeom>
              <a:avLst/>
              <a:gdLst>
                <a:gd name="T0" fmla="*/ 10 w 30"/>
                <a:gd name="T1" fmla="*/ 0 h 31"/>
                <a:gd name="T2" fmla="*/ 7 w 30"/>
                <a:gd name="T3" fmla="*/ 4 h 31"/>
                <a:gd name="T4" fmla="*/ 2 w 30"/>
                <a:gd name="T5" fmla="*/ 14 h 31"/>
                <a:gd name="T6" fmla="*/ 0 w 30"/>
                <a:gd name="T7" fmla="*/ 17 h 31"/>
                <a:gd name="T8" fmla="*/ 17 w 30"/>
                <a:gd name="T9" fmla="*/ 31 h 31"/>
                <a:gd name="T10" fmla="*/ 21 w 30"/>
                <a:gd name="T11" fmla="*/ 24 h 31"/>
                <a:gd name="T12" fmla="*/ 26 w 30"/>
                <a:gd name="T13" fmla="*/ 14 h 31"/>
                <a:gd name="T14" fmla="*/ 30 w 30"/>
                <a:gd name="T15" fmla="*/ 7 h 31"/>
                <a:gd name="T16" fmla="*/ 10 w 30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0" y="0"/>
                  </a:moveTo>
                  <a:lnTo>
                    <a:pt x="7" y="4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17" y="31"/>
                  </a:lnTo>
                  <a:lnTo>
                    <a:pt x="21" y="24"/>
                  </a:lnTo>
                  <a:lnTo>
                    <a:pt x="26" y="14"/>
                  </a:lnTo>
                  <a:lnTo>
                    <a:pt x="30" y="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69" name="Freeform 201">
              <a:extLst>
                <a:ext uri="{FF2B5EF4-FFF2-40B4-BE49-F238E27FC236}">
                  <a16:creationId xmlns:a16="http://schemas.microsoft.com/office/drawing/2014/main" id="{AB452D82-2E2A-4D63-AFFB-1355DD898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0741" y="2002296"/>
              <a:ext cx="38248" cy="43236"/>
            </a:xfrm>
            <a:custGeom>
              <a:avLst/>
              <a:gdLst>
                <a:gd name="T0" fmla="*/ 0 w 23"/>
                <a:gd name="T1" fmla="*/ 5 h 26"/>
                <a:gd name="T2" fmla="*/ 0 w 23"/>
                <a:gd name="T3" fmla="*/ 9 h 26"/>
                <a:gd name="T4" fmla="*/ 2 w 23"/>
                <a:gd name="T5" fmla="*/ 20 h 26"/>
                <a:gd name="T6" fmla="*/ 2 w 23"/>
                <a:gd name="T7" fmla="*/ 25 h 26"/>
                <a:gd name="T8" fmla="*/ 23 w 23"/>
                <a:gd name="T9" fmla="*/ 26 h 26"/>
                <a:gd name="T10" fmla="*/ 22 w 23"/>
                <a:gd name="T11" fmla="*/ 19 h 26"/>
                <a:gd name="T12" fmla="*/ 22 w 23"/>
                <a:gd name="T13" fmla="*/ 9 h 26"/>
                <a:gd name="T14" fmla="*/ 22 w 23"/>
                <a:gd name="T15" fmla="*/ 0 h 26"/>
                <a:gd name="T16" fmla="*/ 0 w 23"/>
                <a:gd name="T17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0" y="5"/>
                  </a:moveTo>
                  <a:lnTo>
                    <a:pt x="0" y="9"/>
                  </a:lnTo>
                  <a:lnTo>
                    <a:pt x="2" y="20"/>
                  </a:lnTo>
                  <a:lnTo>
                    <a:pt x="2" y="25"/>
                  </a:lnTo>
                  <a:lnTo>
                    <a:pt x="23" y="26"/>
                  </a:lnTo>
                  <a:lnTo>
                    <a:pt x="22" y="1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70" name="Freeform 202">
              <a:extLst>
                <a:ext uri="{FF2B5EF4-FFF2-40B4-BE49-F238E27FC236}">
                  <a16:creationId xmlns:a16="http://schemas.microsoft.com/office/drawing/2014/main" id="{A8F21858-B73C-4256-8E8A-10AAF4ADB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381" y="2057173"/>
              <a:ext cx="49888" cy="51551"/>
            </a:xfrm>
            <a:custGeom>
              <a:avLst/>
              <a:gdLst>
                <a:gd name="T0" fmla="*/ 0 w 30"/>
                <a:gd name="T1" fmla="*/ 13 h 31"/>
                <a:gd name="T2" fmla="*/ 2 w 30"/>
                <a:gd name="T3" fmla="*/ 17 h 31"/>
                <a:gd name="T4" fmla="*/ 7 w 30"/>
                <a:gd name="T5" fmla="*/ 27 h 31"/>
                <a:gd name="T6" fmla="*/ 10 w 30"/>
                <a:gd name="T7" fmla="*/ 31 h 31"/>
                <a:gd name="T8" fmla="*/ 30 w 30"/>
                <a:gd name="T9" fmla="*/ 22 h 31"/>
                <a:gd name="T10" fmla="*/ 26 w 30"/>
                <a:gd name="T11" fmla="*/ 16 h 31"/>
                <a:gd name="T12" fmla="*/ 20 w 30"/>
                <a:gd name="T13" fmla="*/ 6 h 31"/>
                <a:gd name="T14" fmla="*/ 16 w 30"/>
                <a:gd name="T15" fmla="*/ 0 h 31"/>
                <a:gd name="T16" fmla="*/ 0 w 30"/>
                <a:gd name="T17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0" y="13"/>
                  </a:moveTo>
                  <a:lnTo>
                    <a:pt x="2" y="17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30" y="22"/>
                  </a:lnTo>
                  <a:lnTo>
                    <a:pt x="26" y="1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72" name="Freeform 203">
              <a:extLst>
                <a:ext uri="{FF2B5EF4-FFF2-40B4-BE49-F238E27FC236}">
                  <a16:creationId xmlns:a16="http://schemas.microsoft.com/office/drawing/2014/main" id="{0D4A96D8-C1CC-4BEB-A43F-FF58FA37E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5617" y="2102071"/>
              <a:ext cx="49888" cy="48225"/>
            </a:xfrm>
            <a:custGeom>
              <a:avLst/>
              <a:gdLst>
                <a:gd name="T0" fmla="*/ 0 w 30"/>
                <a:gd name="T1" fmla="*/ 20 h 29"/>
                <a:gd name="T2" fmla="*/ 4 w 30"/>
                <a:gd name="T3" fmla="*/ 22 h 29"/>
                <a:gd name="T4" fmla="*/ 14 w 30"/>
                <a:gd name="T5" fmla="*/ 28 h 29"/>
                <a:gd name="T6" fmla="*/ 17 w 30"/>
                <a:gd name="T7" fmla="*/ 29 h 29"/>
                <a:gd name="T8" fmla="*/ 30 w 30"/>
                <a:gd name="T9" fmla="*/ 12 h 29"/>
                <a:gd name="T10" fmla="*/ 22 w 30"/>
                <a:gd name="T11" fmla="*/ 9 h 29"/>
                <a:gd name="T12" fmla="*/ 14 w 30"/>
                <a:gd name="T13" fmla="*/ 4 h 29"/>
                <a:gd name="T14" fmla="*/ 6 w 30"/>
                <a:gd name="T15" fmla="*/ 0 h 29"/>
                <a:gd name="T16" fmla="*/ 0 w 30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9">
                  <a:moveTo>
                    <a:pt x="0" y="20"/>
                  </a:moveTo>
                  <a:lnTo>
                    <a:pt x="4" y="22"/>
                  </a:lnTo>
                  <a:lnTo>
                    <a:pt x="14" y="28"/>
                  </a:lnTo>
                  <a:lnTo>
                    <a:pt x="17" y="29"/>
                  </a:lnTo>
                  <a:lnTo>
                    <a:pt x="30" y="12"/>
                  </a:lnTo>
                  <a:lnTo>
                    <a:pt x="22" y="9"/>
                  </a:lnTo>
                  <a:lnTo>
                    <a:pt x="14" y="4"/>
                  </a:lnTo>
                  <a:lnTo>
                    <a:pt x="6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74" name="Freeform 204">
              <a:extLst>
                <a:ext uri="{FF2B5EF4-FFF2-40B4-BE49-F238E27FC236}">
                  <a16:creationId xmlns:a16="http://schemas.microsoft.com/office/drawing/2014/main" id="{35BDB51F-C9FE-4637-A26C-D3E0D943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3820" y="2125352"/>
              <a:ext cx="43236" cy="34922"/>
            </a:xfrm>
            <a:custGeom>
              <a:avLst/>
              <a:gdLst>
                <a:gd name="T0" fmla="*/ 4 w 26"/>
                <a:gd name="T1" fmla="*/ 21 h 21"/>
                <a:gd name="T2" fmla="*/ 9 w 26"/>
                <a:gd name="T3" fmla="*/ 21 h 21"/>
                <a:gd name="T4" fmla="*/ 19 w 26"/>
                <a:gd name="T5" fmla="*/ 21 h 21"/>
                <a:gd name="T6" fmla="*/ 24 w 26"/>
                <a:gd name="T7" fmla="*/ 21 h 21"/>
                <a:gd name="T8" fmla="*/ 26 w 26"/>
                <a:gd name="T9" fmla="*/ 0 h 21"/>
                <a:gd name="T10" fmla="*/ 19 w 26"/>
                <a:gd name="T11" fmla="*/ 0 h 21"/>
                <a:gd name="T12" fmla="*/ 7 w 26"/>
                <a:gd name="T13" fmla="*/ 0 h 21"/>
                <a:gd name="T14" fmla="*/ 0 w 26"/>
                <a:gd name="T15" fmla="*/ 1 h 21"/>
                <a:gd name="T16" fmla="*/ 4 w 26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1">
                  <a:moveTo>
                    <a:pt x="4" y="21"/>
                  </a:moveTo>
                  <a:lnTo>
                    <a:pt x="9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7" y="0"/>
                  </a:lnTo>
                  <a:lnTo>
                    <a:pt x="0" y="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75" name="Freeform 206">
              <a:extLst>
                <a:ext uri="{FF2B5EF4-FFF2-40B4-BE49-F238E27FC236}">
                  <a16:creationId xmlns:a16="http://schemas.microsoft.com/office/drawing/2014/main" id="{C940FDB8-71A6-423A-81E5-29CEAF5C3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370" y="2102071"/>
              <a:ext cx="53214" cy="49888"/>
            </a:xfrm>
            <a:custGeom>
              <a:avLst/>
              <a:gdLst>
                <a:gd name="T0" fmla="*/ 15 w 32"/>
                <a:gd name="T1" fmla="*/ 30 h 30"/>
                <a:gd name="T2" fmla="*/ 18 w 32"/>
                <a:gd name="T3" fmla="*/ 28 h 30"/>
                <a:gd name="T4" fmla="*/ 28 w 32"/>
                <a:gd name="T5" fmla="*/ 22 h 30"/>
                <a:gd name="T6" fmla="*/ 32 w 32"/>
                <a:gd name="T7" fmla="*/ 19 h 30"/>
                <a:gd name="T8" fmla="*/ 23 w 32"/>
                <a:gd name="T9" fmla="*/ 0 h 30"/>
                <a:gd name="T10" fmla="*/ 17 w 32"/>
                <a:gd name="T11" fmla="*/ 4 h 30"/>
                <a:gd name="T12" fmla="*/ 7 w 32"/>
                <a:gd name="T13" fmla="*/ 10 h 30"/>
                <a:gd name="T14" fmla="*/ 0 w 32"/>
                <a:gd name="T15" fmla="*/ 14 h 30"/>
                <a:gd name="T16" fmla="*/ 15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5" y="30"/>
                  </a:moveTo>
                  <a:lnTo>
                    <a:pt x="18" y="28"/>
                  </a:lnTo>
                  <a:lnTo>
                    <a:pt x="28" y="22"/>
                  </a:lnTo>
                  <a:lnTo>
                    <a:pt x="32" y="19"/>
                  </a:lnTo>
                  <a:lnTo>
                    <a:pt x="23" y="0"/>
                  </a:lnTo>
                  <a:lnTo>
                    <a:pt x="17" y="4"/>
                  </a:lnTo>
                  <a:lnTo>
                    <a:pt x="7" y="10"/>
                  </a:lnTo>
                  <a:lnTo>
                    <a:pt x="0" y="14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76" name="Freeform 207">
              <a:extLst>
                <a:ext uri="{FF2B5EF4-FFF2-40B4-BE49-F238E27FC236}">
                  <a16:creationId xmlns:a16="http://schemas.microsoft.com/office/drawing/2014/main" id="{A1D54D1D-9C55-4C89-88CE-65CC9E454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932" y="2058835"/>
              <a:ext cx="49888" cy="49888"/>
            </a:xfrm>
            <a:custGeom>
              <a:avLst/>
              <a:gdLst>
                <a:gd name="T0" fmla="*/ 20 w 30"/>
                <a:gd name="T1" fmla="*/ 30 h 30"/>
                <a:gd name="T2" fmla="*/ 22 w 30"/>
                <a:gd name="T3" fmla="*/ 26 h 30"/>
                <a:gd name="T4" fmla="*/ 27 w 30"/>
                <a:gd name="T5" fmla="*/ 16 h 30"/>
                <a:gd name="T6" fmla="*/ 30 w 30"/>
                <a:gd name="T7" fmla="*/ 12 h 30"/>
                <a:gd name="T8" fmla="*/ 12 w 30"/>
                <a:gd name="T9" fmla="*/ 0 h 30"/>
                <a:gd name="T10" fmla="*/ 9 w 30"/>
                <a:gd name="T11" fmla="*/ 6 h 30"/>
                <a:gd name="T12" fmla="*/ 4 w 30"/>
                <a:gd name="T13" fmla="*/ 16 h 30"/>
                <a:gd name="T14" fmla="*/ 0 w 30"/>
                <a:gd name="T15" fmla="*/ 22 h 30"/>
                <a:gd name="T16" fmla="*/ 20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20" y="30"/>
                  </a:moveTo>
                  <a:lnTo>
                    <a:pt x="22" y="26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12" y="0"/>
                  </a:lnTo>
                  <a:lnTo>
                    <a:pt x="9" y="6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2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77" name="Freeform 208">
              <a:extLst>
                <a:ext uri="{FF2B5EF4-FFF2-40B4-BE49-F238E27FC236}">
                  <a16:creationId xmlns:a16="http://schemas.microsoft.com/office/drawing/2014/main" id="{CB7253E6-C8BC-4EB3-B106-B641A1A3C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5213" y="2007285"/>
              <a:ext cx="36584" cy="43236"/>
            </a:xfrm>
            <a:custGeom>
              <a:avLst/>
              <a:gdLst>
                <a:gd name="T0" fmla="*/ 22 w 22"/>
                <a:gd name="T1" fmla="*/ 22 h 26"/>
                <a:gd name="T2" fmla="*/ 22 w 22"/>
                <a:gd name="T3" fmla="*/ 17 h 26"/>
                <a:gd name="T4" fmla="*/ 21 w 22"/>
                <a:gd name="T5" fmla="*/ 6 h 26"/>
                <a:gd name="T6" fmla="*/ 21 w 22"/>
                <a:gd name="T7" fmla="*/ 2 h 26"/>
                <a:gd name="T8" fmla="*/ 0 w 22"/>
                <a:gd name="T9" fmla="*/ 0 h 26"/>
                <a:gd name="T10" fmla="*/ 0 w 22"/>
                <a:gd name="T11" fmla="*/ 7 h 26"/>
                <a:gd name="T12" fmla="*/ 1 w 22"/>
                <a:gd name="T13" fmla="*/ 18 h 26"/>
                <a:gd name="T14" fmla="*/ 1 w 22"/>
                <a:gd name="T15" fmla="*/ 26 h 26"/>
                <a:gd name="T16" fmla="*/ 22 w 22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22" y="22"/>
                  </a:moveTo>
                  <a:lnTo>
                    <a:pt x="22" y="17"/>
                  </a:lnTo>
                  <a:lnTo>
                    <a:pt x="21" y="6"/>
                  </a:lnTo>
                  <a:lnTo>
                    <a:pt x="21" y="2"/>
                  </a:lnTo>
                  <a:lnTo>
                    <a:pt x="0" y="0"/>
                  </a:lnTo>
                  <a:lnTo>
                    <a:pt x="0" y="7"/>
                  </a:lnTo>
                  <a:lnTo>
                    <a:pt x="1" y="18"/>
                  </a:lnTo>
                  <a:lnTo>
                    <a:pt x="1" y="26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78" name="Freeform 209">
              <a:extLst>
                <a:ext uri="{FF2B5EF4-FFF2-40B4-BE49-F238E27FC236}">
                  <a16:creationId xmlns:a16="http://schemas.microsoft.com/office/drawing/2014/main" id="{9C6C23C7-A613-40EE-A50F-FE2C7BE5D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932" y="1945756"/>
              <a:ext cx="49888" cy="49888"/>
            </a:xfrm>
            <a:custGeom>
              <a:avLst/>
              <a:gdLst>
                <a:gd name="T0" fmla="*/ 30 w 30"/>
                <a:gd name="T1" fmla="*/ 16 h 30"/>
                <a:gd name="T2" fmla="*/ 27 w 30"/>
                <a:gd name="T3" fmla="*/ 13 h 30"/>
                <a:gd name="T4" fmla="*/ 21 w 30"/>
                <a:gd name="T5" fmla="*/ 4 h 30"/>
                <a:gd name="T6" fmla="*/ 20 w 30"/>
                <a:gd name="T7" fmla="*/ 0 h 30"/>
                <a:gd name="T8" fmla="*/ 0 w 30"/>
                <a:gd name="T9" fmla="*/ 8 h 30"/>
                <a:gd name="T10" fmla="*/ 4 w 30"/>
                <a:gd name="T11" fmla="*/ 15 h 30"/>
                <a:gd name="T12" fmla="*/ 10 w 30"/>
                <a:gd name="T13" fmla="*/ 24 h 30"/>
                <a:gd name="T14" fmla="*/ 14 w 30"/>
                <a:gd name="T15" fmla="*/ 30 h 30"/>
                <a:gd name="T16" fmla="*/ 30 w 30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16"/>
                  </a:moveTo>
                  <a:lnTo>
                    <a:pt x="27" y="13"/>
                  </a:lnTo>
                  <a:lnTo>
                    <a:pt x="21" y="4"/>
                  </a:lnTo>
                  <a:lnTo>
                    <a:pt x="20" y="0"/>
                  </a:lnTo>
                  <a:lnTo>
                    <a:pt x="0" y="8"/>
                  </a:lnTo>
                  <a:lnTo>
                    <a:pt x="4" y="15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3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79" name="Freeform 210">
              <a:extLst>
                <a:ext uri="{FF2B5EF4-FFF2-40B4-BE49-F238E27FC236}">
                  <a16:creationId xmlns:a16="http://schemas.microsoft.com/office/drawing/2014/main" id="{56AD3E45-BB17-4058-8357-DBA81722B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696" y="1902520"/>
              <a:ext cx="49888" cy="49888"/>
            </a:xfrm>
            <a:custGeom>
              <a:avLst/>
              <a:gdLst>
                <a:gd name="T0" fmla="*/ 30 w 30"/>
                <a:gd name="T1" fmla="*/ 9 h 30"/>
                <a:gd name="T2" fmla="*/ 26 w 30"/>
                <a:gd name="T3" fmla="*/ 7 h 30"/>
                <a:gd name="T4" fmla="*/ 16 w 30"/>
                <a:gd name="T5" fmla="*/ 2 h 30"/>
                <a:gd name="T6" fmla="*/ 12 w 30"/>
                <a:gd name="T7" fmla="*/ 0 h 30"/>
                <a:gd name="T8" fmla="*/ 0 w 30"/>
                <a:gd name="T9" fmla="*/ 17 h 30"/>
                <a:gd name="T10" fmla="*/ 6 w 30"/>
                <a:gd name="T11" fmla="*/ 21 h 30"/>
                <a:gd name="T12" fmla="*/ 16 w 30"/>
                <a:gd name="T13" fmla="*/ 26 h 30"/>
                <a:gd name="T14" fmla="*/ 23 w 30"/>
                <a:gd name="T15" fmla="*/ 30 h 30"/>
                <a:gd name="T16" fmla="*/ 30 w 30"/>
                <a:gd name="T17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9"/>
                  </a:moveTo>
                  <a:lnTo>
                    <a:pt x="26" y="7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6" y="21"/>
                  </a:lnTo>
                  <a:lnTo>
                    <a:pt x="16" y="26"/>
                  </a:lnTo>
                  <a:lnTo>
                    <a:pt x="23" y="30"/>
                  </a:lnTo>
                  <a:lnTo>
                    <a:pt x="3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80" name="Freeform 211">
              <a:extLst>
                <a:ext uri="{FF2B5EF4-FFF2-40B4-BE49-F238E27FC236}">
                  <a16:creationId xmlns:a16="http://schemas.microsoft.com/office/drawing/2014/main" id="{36FA4279-4214-465C-B3CC-099BB8FB68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2359" y="1912498"/>
              <a:ext cx="229484" cy="226158"/>
            </a:xfrm>
            <a:custGeom>
              <a:avLst/>
              <a:gdLst>
                <a:gd name="T0" fmla="*/ 55 w 110"/>
                <a:gd name="T1" fmla="*/ 108 h 108"/>
                <a:gd name="T2" fmla="*/ 1 w 110"/>
                <a:gd name="T3" fmla="*/ 57 h 108"/>
                <a:gd name="T4" fmla="*/ 53 w 110"/>
                <a:gd name="T5" fmla="*/ 1 h 108"/>
                <a:gd name="T6" fmla="*/ 109 w 110"/>
                <a:gd name="T7" fmla="*/ 52 h 108"/>
                <a:gd name="T8" fmla="*/ 57 w 110"/>
                <a:gd name="T9" fmla="*/ 108 h 108"/>
                <a:gd name="T10" fmla="*/ 55 w 110"/>
                <a:gd name="T11" fmla="*/ 108 h 108"/>
                <a:gd name="T12" fmla="*/ 55 w 110"/>
                <a:gd name="T13" fmla="*/ 16 h 108"/>
                <a:gd name="T14" fmla="*/ 53 w 110"/>
                <a:gd name="T15" fmla="*/ 16 h 108"/>
                <a:gd name="T16" fmla="*/ 16 w 110"/>
                <a:gd name="T17" fmla="*/ 56 h 108"/>
                <a:gd name="T18" fmla="*/ 57 w 110"/>
                <a:gd name="T19" fmla="*/ 94 h 108"/>
                <a:gd name="T20" fmla="*/ 94 w 110"/>
                <a:gd name="T21" fmla="*/ 53 h 108"/>
                <a:gd name="T22" fmla="*/ 55 w 110"/>
                <a:gd name="T23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108">
                  <a:moveTo>
                    <a:pt x="55" y="108"/>
                  </a:moveTo>
                  <a:cubicBezTo>
                    <a:pt x="26" y="108"/>
                    <a:pt x="2" y="86"/>
                    <a:pt x="1" y="57"/>
                  </a:cubicBezTo>
                  <a:cubicBezTo>
                    <a:pt x="0" y="27"/>
                    <a:pt x="23" y="2"/>
                    <a:pt x="53" y="1"/>
                  </a:cubicBezTo>
                  <a:cubicBezTo>
                    <a:pt x="83" y="0"/>
                    <a:pt x="108" y="23"/>
                    <a:pt x="109" y="52"/>
                  </a:cubicBezTo>
                  <a:cubicBezTo>
                    <a:pt x="110" y="82"/>
                    <a:pt x="87" y="107"/>
                    <a:pt x="57" y="108"/>
                  </a:cubicBezTo>
                  <a:cubicBezTo>
                    <a:pt x="56" y="108"/>
                    <a:pt x="56" y="108"/>
                    <a:pt x="55" y="108"/>
                  </a:cubicBezTo>
                  <a:close/>
                  <a:moveTo>
                    <a:pt x="55" y="16"/>
                  </a:moveTo>
                  <a:cubicBezTo>
                    <a:pt x="54" y="16"/>
                    <a:pt x="54" y="16"/>
                    <a:pt x="53" y="16"/>
                  </a:cubicBezTo>
                  <a:cubicBezTo>
                    <a:pt x="32" y="16"/>
                    <a:pt x="15" y="35"/>
                    <a:pt x="16" y="56"/>
                  </a:cubicBezTo>
                  <a:cubicBezTo>
                    <a:pt x="17" y="78"/>
                    <a:pt x="35" y="94"/>
                    <a:pt x="57" y="94"/>
                  </a:cubicBezTo>
                  <a:cubicBezTo>
                    <a:pt x="78" y="93"/>
                    <a:pt x="95" y="75"/>
                    <a:pt x="94" y="53"/>
                  </a:cubicBezTo>
                  <a:cubicBezTo>
                    <a:pt x="93" y="32"/>
                    <a:pt x="76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A087B9C3-A850-442C-BD67-84722B1ADD7E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4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25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175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6" grpId="0"/>
          <p:bldP spid="66" grpId="0" animBg="1"/>
          <p:bldP spid="73" grpId="0" animBg="1"/>
          <p:bldP spid="9" grpId="0"/>
          <p:bldP spid="22" grpId="0"/>
          <p:bldP spid="5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25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175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6" grpId="0"/>
          <p:bldP spid="66" grpId="0" animBg="1"/>
          <p:bldP spid="73" grpId="0" animBg="1"/>
          <p:bldP spid="9" grpId="0"/>
          <p:bldP spid="22" grpId="0"/>
          <p:bldP spid="5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577250" y="3493882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016721" y="3723973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分段和基线校正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325950" y="1330961"/>
            <a:ext cx="6697650" cy="4907280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04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4536AD-2E4E-4827-A0F6-03AECDA9E41B}"/>
              </a:ext>
            </a:extLst>
          </p:cNvPr>
          <p:cNvSpPr txBox="1"/>
          <p:nvPr/>
        </p:nvSpPr>
        <p:spPr>
          <a:xfrm>
            <a:off x="4478902" y="1592234"/>
            <a:ext cx="639174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epoch</a:t>
            </a:r>
            <a:r>
              <a:rPr lang="zh-CN" altLang="zh-CN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：</a:t>
            </a:r>
            <a:r>
              <a:rPr lang="zh-CN" altLang="zh-CN" sz="2800" dirty="0">
                <a:ea typeface="思源黑体" panose="020B0500000000000000" pitchFamily="34" charset="-122"/>
              </a:rPr>
              <a:t>所有数据送入网络，完成一次前向计算</a:t>
            </a:r>
            <a:r>
              <a:rPr lang="en-US" altLang="zh-CN" sz="2800" dirty="0">
                <a:ea typeface="思源黑体" panose="020B0500000000000000" pitchFamily="34" charset="-122"/>
              </a:rPr>
              <a:t>+</a:t>
            </a:r>
            <a:r>
              <a:rPr lang="zh-CN" altLang="zh-CN" sz="2800" dirty="0">
                <a:ea typeface="思源黑体" panose="020B0500000000000000" pitchFamily="34" charset="-122"/>
              </a:rPr>
              <a:t>反向传播的过程</a:t>
            </a:r>
          </a:p>
          <a:p>
            <a:r>
              <a:rPr lang="en-US" altLang="zh-CN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baches</a:t>
            </a:r>
            <a:r>
              <a:rPr lang="zh-CN" altLang="zh-CN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：</a:t>
            </a:r>
            <a:r>
              <a:rPr lang="zh-CN" altLang="zh-CN" sz="2800" dirty="0">
                <a:ea typeface="思源黑体" panose="020B0500000000000000" pitchFamily="34" charset="-122"/>
              </a:rPr>
              <a:t>一个</a:t>
            </a:r>
            <a:r>
              <a:rPr lang="en-US" altLang="zh-CN" sz="2800" dirty="0">
                <a:ea typeface="思源黑体" panose="020B0500000000000000" pitchFamily="34" charset="-122"/>
              </a:rPr>
              <a:t>epoch</a:t>
            </a:r>
            <a:r>
              <a:rPr lang="zh-CN" altLang="zh-CN" sz="2800" dirty="0">
                <a:ea typeface="思源黑体" panose="020B0500000000000000" pitchFamily="34" charset="-122"/>
              </a:rPr>
              <a:t>太大，分成几个小的</a:t>
            </a:r>
            <a:r>
              <a:rPr lang="en-US" altLang="zh-CN" sz="2800" dirty="0">
                <a:ea typeface="思源黑体" panose="020B0500000000000000" pitchFamily="34" charset="-122"/>
              </a:rPr>
              <a:t>baches(</a:t>
            </a:r>
            <a:r>
              <a:rPr lang="zh-CN" altLang="zh-CN" sz="2800" dirty="0">
                <a:ea typeface="思源黑体" panose="020B0500000000000000" pitchFamily="34" charset="-122"/>
              </a:rPr>
              <a:t>分批</a:t>
            </a:r>
            <a:r>
              <a:rPr lang="en-US" altLang="zh-CN" sz="2800" dirty="0">
                <a:ea typeface="思源黑体" panose="020B0500000000000000" pitchFamily="34" charset="-122"/>
              </a:rPr>
              <a:t>)</a:t>
            </a:r>
            <a:endParaRPr lang="zh-CN" altLang="zh-CN" sz="2800" dirty="0">
              <a:ea typeface="思源黑体" panose="020B0500000000000000" pitchFamily="34" charset="-122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batch</a:t>
            </a:r>
            <a:r>
              <a:rPr lang="zh-CN" altLang="zh-CN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：</a:t>
            </a:r>
            <a:r>
              <a:rPr lang="zh-CN" altLang="zh-CN" sz="2800" dirty="0">
                <a:ea typeface="思源黑体" panose="020B0500000000000000" pitchFamily="34" charset="-122"/>
              </a:rPr>
              <a:t>将数据分成多个</a:t>
            </a:r>
            <a:r>
              <a:rPr lang="en-US" altLang="zh-CN" sz="2800" dirty="0">
                <a:ea typeface="思源黑体" panose="020B0500000000000000" pitchFamily="34" charset="-122"/>
              </a:rPr>
              <a:t>batch</a:t>
            </a:r>
            <a:r>
              <a:rPr lang="zh-CN" altLang="zh-CN" sz="2800" dirty="0">
                <a:ea typeface="思源黑体" panose="020B0500000000000000" pitchFamily="34" charset="-122"/>
              </a:rPr>
              <a:t>，每次送入一部分数据</a:t>
            </a:r>
            <a:r>
              <a:rPr lang="en-US" altLang="zh-CN" sz="2800" dirty="0">
                <a:ea typeface="思源黑体" panose="020B0500000000000000" pitchFamily="34" charset="-122"/>
              </a:rPr>
              <a:t>(</a:t>
            </a:r>
            <a:r>
              <a:rPr lang="zh-CN" altLang="zh-CN" sz="2800" dirty="0">
                <a:ea typeface="思源黑体" panose="020B0500000000000000" pitchFamily="34" charset="-122"/>
              </a:rPr>
              <a:t>一批</a:t>
            </a:r>
            <a:r>
              <a:rPr lang="en-US" altLang="zh-CN" sz="2800" dirty="0">
                <a:ea typeface="思源黑体" panose="020B0500000000000000" pitchFamily="34" charset="-122"/>
              </a:rPr>
              <a:t>)</a:t>
            </a:r>
            <a:endParaRPr lang="zh-CN" altLang="zh-CN" sz="2800" dirty="0">
              <a:ea typeface="思源黑体" panose="020B0500000000000000" pitchFamily="34" charset="-122"/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  <a:ea typeface="思源黑体" panose="020B0500000000000000" pitchFamily="34" charset="-122"/>
              </a:rPr>
              <a:t>batchsize</a:t>
            </a:r>
            <a:r>
              <a:rPr lang="zh-CN" altLang="zh-CN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：</a:t>
            </a:r>
            <a:r>
              <a:rPr lang="zh-CN" altLang="zh-CN" sz="2800" dirty="0">
                <a:ea typeface="思源黑体" panose="020B0500000000000000" pitchFamily="34" charset="-122"/>
              </a:rPr>
              <a:t>每个</a:t>
            </a:r>
            <a:r>
              <a:rPr lang="en-US" altLang="zh-CN" sz="2800" dirty="0">
                <a:ea typeface="思源黑体" panose="020B0500000000000000" pitchFamily="34" charset="-122"/>
              </a:rPr>
              <a:t>batch</a:t>
            </a:r>
            <a:r>
              <a:rPr lang="zh-CN" altLang="zh-CN" sz="2800" dirty="0">
                <a:ea typeface="思源黑体" panose="020B0500000000000000" pitchFamily="34" charset="-122"/>
              </a:rPr>
              <a:t>中，训练样本的数量</a:t>
            </a:r>
          </a:p>
          <a:p>
            <a:r>
              <a:rPr lang="en-US" altLang="zh-CN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iterations</a:t>
            </a:r>
            <a:r>
              <a:rPr lang="zh-CN" altLang="zh-CN" sz="2800" b="1" dirty="0">
                <a:solidFill>
                  <a:srgbClr val="FF0000"/>
                </a:solidFill>
                <a:ea typeface="思源黑体" panose="020B0500000000000000" pitchFamily="34" charset="-122"/>
              </a:rPr>
              <a:t>：</a:t>
            </a:r>
            <a:r>
              <a:rPr lang="zh-CN" altLang="zh-CN" sz="2800" dirty="0">
                <a:ea typeface="思源黑体" panose="020B0500000000000000" pitchFamily="34" charset="-122"/>
              </a:rPr>
              <a:t>完成一次</a:t>
            </a:r>
            <a:r>
              <a:rPr lang="en-US" altLang="zh-CN" sz="2800" dirty="0">
                <a:ea typeface="思源黑体" panose="020B0500000000000000" pitchFamily="34" charset="-122"/>
              </a:rPr>
              <a:t>epoch</a:t>
            </a:r>
            <a:r>
              <a:rPr lang="zh-CN" altLang="zh-CN" sz="2800" dirty="0">
                <a:ea typeface="思源黑体" panose="020B0500000000000000" pitchFamily="34" charset="-122"/>
              </a:rPr>
              <a:t>需要的</a:t>
            </a:r>
            <a:r>
              <a:rPr lang="en-US" altLang="zh-CN" sz="2800" dirty="0">
                <a:ea typeface="思源黑体" panose="020B0500000000000000" pitchFamily="34" charset="-122"/>
              </a:rPr>
              <a:t>batch</a:t>
            </a:r>
            <a:r>
              <a:rPr lang="zh-CN" altLang="zh-CN" sz="2800" dirty="0">
                <a:ea typeface="思源黑体" panose="020B0500000000000000" pitchFamily="34" charset="-122"/>
              </a:rPr>
              <a:t>个数</a:t>
            </a:r>
            <a:r>
              <a:rPr lang="en-US" altLang="zh-CN" sz="2800" dirty="0">
                <a:ea typeface="思源黑体" panose="020B0500000000000000" pitchFamily="34" charset="-122"/>
              </a:rPr>
              <a:t>=batch numbers</a:t>
            </a:r>
            <a:endParaRPr lang="zh-CN" altLang="en-US" sz="2800" dirty="0">
              <a:ea typeface="思源黑体" panose="020B05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043D3E-0E27-4B32-A0C1-4FDC30CBDF52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3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577250" y="3493882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016721" y="3723973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分段和基线校正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918739" y="1208931"/>
            <a:ext cx="783783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04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CFA300-BC16-4DBB-B05F-E1DAEC55C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713" y="1416725"/>
            <a:ext cx="7711883" cy="46144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E72B42-2C02-4CD8-A5AB-E074D7B71A66}"/>
              </a:ext>
            </a:extLst>
          </p:cNvPr>
          <p:cNvSpPr txBox="1"/>
          <p:nvPr/>
        </p:nvSpPr>
        <p:spPr>
          <a:xfrm>
            <a:off x="11248563" y="598978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0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604960" y="3493882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919736" y="3723973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独立成分分析</a:t>
            </a: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ICA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4044977" y="1208931"/>
            <a:ext cx="6983242" cy="4896268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05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0D8BB3-9269-4EE9-BE42-626C62A73621}"/>
              </a:ext>
            </a:extLst>
          </p:cNvPr>
          <p:cNvSpPr txBox="1"/>
          <p:nvPr/>
        </p:nvSpPr>
        <p:spPr>
          <a:xfrm>
            <a:off x="4411435" y="1458854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思源黑体" panose="020B0500000000000000"/>
              </a:rPr>
              <a:t>ICA：</a:t>
            </a:r>
            <a:r>
              <a:rPr lang="zh-CN" altLang="en-US" sz="2400" dirty="0">
                <a:ea typeface="思源黑体" panose="020B0500000000000000"/>
              </a:rPr>
              <a:t>最普遍的从EEG信号中去除眼电、肌电和其他类型的伪迹矫正的方法。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4B3BA3-F70D-47AC-B09F-EB2AFDF891A6}"/>
              </a:ext>
            </a:extLst>
          </p:cNvPr>
          <p:cNvSpPr txBox="1"/>
          <p:nvPr/>
        </p:nvSpPr>
        <p:spPr>
          <a:xfrm>
            <a:off x="4411435" y="2381670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ea typeface="思源黑体" panose="020B0500000000000000"/>
              </a:rPr>
              <a:t>优点：</a:t>
            </a:r>
            <a:r>
              <a:rPr lang="zh-CN" altLang="en-US" sz="2400" dirty="0">
                <a:ea typeface="思源黑体" panose="020B0500000000000000"/>
              </a:rPr>
              <a:t>较为可靠去除眼电，肌电伪迹已开发出许多设计良好的工具包</a:t>
            </a:r>
            <a:r>
              <a:rPr lang="en-US" altLang="zh-CN" sz="2400" dirty="0">
                <a:ea typeface="思源黑体" panose="020B0500000000000000"/>
              </a:rPr>
              <a:t>(EEGLAB,</a:t>
            </a:r>
            <a:r>
              <a:rPr lang="en-US" altLang="zh-CN" sz="2400" dirty="0" err="1">
                <a:ea typeface="思源黑体" panose="020B0500000000000000"/>
              </a:rPr>
              <a:t>FieldTrip</a:t>
            </a:r>
            <a:r>
              <a:rPr lang="en-US" altLang="zh-CN" sz="2400" dirty="0">
                <a:ea typeface="思源黑体" panose="020B0500000000000000"/>
              </a:rPr>
              <a:t>,,SPM)</a:t>
            </a:r>
            <a:endParaRPr lang="zh-CN" altLang="en-US" sz="2400" dirty="0">
              <a:ea typeface="思源黑体" panose="020B050000000000000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37E656-70F8-4B7B-975A-E053787F2FBD}"/>
              </a:ext>
            </a:extLst>
          </p:cNvPr>
          <p:cNvSpPr txBox="1"/>
          <p:nvPr/>
        </p:nvSpPr>
        <p:spPr>
          <a:xfrm>
            <a:off x="4411434" y="3801668"/>
            <a:ext cx="643944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ea typeface="思源黑体" panose="020B0500000000000000"/>
              </a:rPr>
              <a:t>基本假设：</a:t>
            </a:r>
            <a:endParaRPr lang="en-US" altLang="zh-CN" sz="2400" b="1" dirty="0">
              <a:ea typeface="思源黑体" panose="020B05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思源黑体" panose="020B0500000000000000"/>
              </a:rPr>
              <a:t>记录在头皮上的</a:t>
            </a:r>
            <a:r>
              <a:rPr lang="en-US" altLang="zh-CN" sz="2400" dirty="0">
                <a:ea typeface="思源黑体" panose="020B0500000000000000"/>
              </a:rPr>
              <a:t>EEG</a:t>
            </a:r>
            <a:r>
              <a:rPr lang="zh-CN" altLang="en-US" sz="2400" dirty="0">
                <a:ea typeface="思源黑体" panose="020B0500000000000000"/>
              </a:rPr>
              <a:t>信号包含了独立的信号源和噪声源的活动</a:t>
            </a:r>
            <a:endParaRPr lang="en-US" altLang="zh-CN" sz="2400" dirty="0">
              <a:ea typeface="思源黑体" panose="020B05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思源黑体" panose="020B0500000000000000"/>
              </a:rPr>
              <a:t>不同源产生的电位在头皮电极是线性叠加的</a:t>
            </a:r>
            <a:endParaRPr lang="en-US" altLang="zh-CN" sz="2400" dirty="0">
              <a:ea typeface="思源黑体" panose="020B05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思源黑体" panose="020B0500000000000000"/>
              </a:rPr>
              <a:t>从源到电极点的信号传递延迟可忽略不计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AD35A-9805-4168-B1B7-CE2FF4EEE0C6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04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604960" y="3493882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919736" y="3723973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独立成分分析</a:t>
            </a: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ICA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4044977" y="1208931"/>
            <a:ext cx="698324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05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25C48D-15F5-4DF2-AB6C-8A95908B2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282" y="1208930"/>
            <a:ext cx="6202175" cy="50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535165E-B409-470B-A9FE-B0783FFCFF9A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16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604960" y="3493882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919736" y="3723973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独立成分分析</a:t>
            </a: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ICA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4044977" y="1208931"/>
            <a:ext cx="698324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05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5B2516-E495-4673-AE17-35491EE1F9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93" y="1219469"/>
            <a:ext cx="6462051" cy="5087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308CB6-FD7D-46B1-B88B-BB10DFD1F350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89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604960" y="3493882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919736" y="3723973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独立成分分析</a:t>
            </a: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ICA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4044977" y="1208931"/>
            <a:ext cx="698324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05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5B9F22-A50C-42C7-8BDA-930C3022C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98" y="1364257"/>
            <a:ext cx="6819900" cy="48650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BC425F-FA1A-4F75-892C-CB0BF299551E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41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2321326" y="418769"/>
            <a:ext cx="8780616" cy="60172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6" name="组合 25"/>
          <p:cNvGrpSpPr/>
          <p:nvPr/>
        </p:nvGrpSpPr>
        <p:grpSpPr>
          <a:xfrm>
            <a:off x="1129619" y="1228068"/>
            <a:ext cx="3045965" cy="1575682"/>
            <a:chOff x="944370" y="632414"/>
            <a:chExt cx="2981065" cy="1542110"/>
          </a:xfrm>
        </p:grpSpPr>
        <p:sp>
          <p:nvSpPr>
            <p:cNvPr id="24" name="矩形 23"/>
            <p:cNvSpPr/>
            <p:nvPr/>
          </p:nvSpPr>
          <p:spPr>
            <a:xfrm>
              <a:off x="1065396" y="632414"/>
              <a:ext cx="2860039" cy="1542110"/>
            </a:xfrm>
            <a:prstGeom prst="rect">
              <a:avLst/>
            </a:prstGeom>
            <a:solidFill>
              <a:srgbClr val="244C89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194797" y="749939"/>
              <a:ext cx="2601237" cy="130706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4370" y="1388963"/>
              <a:ext cx="2792383" cy="6125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467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CONTENT</a:t>
              </a:r>
              <a:endParaRPr lang="zh-CN" altLang="en-US" sz="3467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51602" y="811779"/>
              <a:ext cx="2613021" cy="6525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zh-CN" altLang="en-US" sz="3733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学习内容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17074" y="2475174"/>
            <a:ext cx="5715645" cy="3001709"/>
            <a:chOff x="5714354" y="1664538"/>
            <a:chExt cx="5715645" cy="3001709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4354" y="1664538"/>
              <a:ext cx="5715645" cy="3001709"/>
              <a:chOff x="4753236" y="2069839"/>
              <a:chExt cx="5715645" cy="3001709"/>
            </a:xfrm>
          </p:grpSpPr>
          <p:grpSp>
            <p:nvGrpSpPr>
              <p:cNvPr id="52" name="组合 21"/>
              <p:cNvGrpSpPr>
                <a:grpSpLocks/>
              </p:cNvGrpSpPr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7" name="圆角矩形 10"/>
                <p:cNvSpPr>
                  <a:spLocks noChangeArrowheads="1"/>
                </p:cNvSpPr>
                <p:nvPr/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/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5" name="Rectangle 14"/>
              <p:cNvSpPr>
                <a:spLocks noChangeArrowheads="1"/>
              </p:cNvSpPr>
              <p:nvPr/>
            </p:nvSpPr>
            <p:spPr bwMode="auto">
              <a:xfrm>
                <a:off x="5581874" y="2234939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6" name="TextBox 59"/>
              <p:cNvSpPr txBox="1">
                <a:spLocks noChangeArrowheads="1"/>
              </p:cNvSpPr>
              <p:nvPr/>
            </p:nvSpPr>
            <p:spPr bwMode="auto">
              <a:xfrm>
                <a:off x="6566160" y="2152389"/>
                <a:ext cx="3902721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脑电数据预处理基础知识学习</a:t>
                </a:r>
              </a:p>
            </p:txBody>
          </p:sp>
          <p:sp>
            <p:nvSpPr>
              <p:cNvPr id="75" name="TextBox 59">
                <a:extLst>
                  <a:ext uri="{FF2B5EF4-FFF2-40B4-BE49-F238E27FC236}">
                    <a16:creationId xmlns:a16="http://schemas.microsoft.com/office/drawing/2014/main" id="{13D27C54-9128-4B76-B507-530A562173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6160" y="4641174"/>
                <a:ext cx="3902721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CNN</a:t>
                </a: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算法学习与实践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6433491" y="2147214"/>
              <a:ext cx="4171535" cy="80892"/>
              <a:chOff x="2272062" y="2596259"/>
              <a:chExt cx="4173708" cy="80934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矩形 50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4617074" y="3734143"/>
            <a:ext cx="4890672" cy="576263"/>
            <a:chOff x="5714354" y="2522443"/>
            <a:chExt cx="4890672" cy="57626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4354" y="2522443"/>
              <a:ext cx="1557620" cy="576263"/>
              <a:chOff x="4753236" y="2862001"/>
              <a:chExt cx="1557620" cy="576263"/>
            </a:xfrm>
          </p:grpSpPr>
          <p:grpSp>
            <p:nvGrpSpPr>
              <p:cNvPr id="64" name="组合 22"/>
              <p:cNvGrpSpPr>
                <a:grpSpLocks/>
              </p:cNvGrpSpPr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67" name="圆角矩形 11"/>
                <p:cNvSpPr>
                  <a:spLocks noChangeArrowheads="1"/>
                </p:cNvSpPr>
                <p:nvPr/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" name="Freeform 13"/>
                <p:cNvSpPr>
                  <a:spLocks noEditPoints="1"/>
                </p:cNvSpPr>
                <p:nvPr/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5581874" y="3017576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矩形 6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7384026" y="827314"/>
            <a:ext cx="314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9BC238A6-72FA-4154-B454-E6172DE34A15}"/>
              </a:ext>
            </a:extLst>
          </p:cNvPr>
          <p:cNvGrpSpPr/>
          <p:nvPr/>
        </p:nvGrpSpPr>
        <p:grpSpPr>
          <a:xfrm>
            <a:off x="4740102" y="3835192"/>
            <a:ext cx="5592617" cy="645489"/>
            <a:chOff x="4876264" y="1782944"/>
            <a:chExt cx="5592617" cy="1522109"/>
          </a:xfrm>
        </p:grpSpPr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E6696ACF-C0B5-41D0-A54D-A4BCAA8B96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6264" y="2995212"/>
              <a:ext cx="330189" cy="309841"/>
            </a:xfrm>
            <a:custGeom>
              <a:avLst/>
              <a:gdLst>
                <a:gd name="T0" fmla="*/ 0 w 957"/>
                <a:gd name="T1" fmla="*/ 2147483646 h 885"/>
                <a:gd name="T2" fmla="*/ 2147483646 w 957"/>
                <a:gd name="T3" fmla="*/ 2147483646 h 885"/>
                <a:gd name="T4" fmla="*/ 2147483646 w 957"/>
                <a:gd name="T5" fmla="*/ 2147483646 h 885"/>
                <a:gd name="T6" fmla="*/ 2147483646 w 957"/>
                <a:gd name="T7" fmla="*/ 2147483646 h 885"/>
                <a:gd name="T8" fmla="*/ 2147483646 w 957"/>
                <a:gd name="T9" fmla="*/ 2147483646 h 885"/>
                <a:gd name="T10" fmla="*/ 2147483646 w 957"/>
                <a:gd name="T11" fmla="*/ 2147483646 h 885"/>
                <a:gd name="T12" fmla="*/ 2147483646 w 957"/>
                <a:gd name="T13" fmla="*/ 2147483646 h 885"/>
                <a:gd name="T14" fmla="*/ 2147483646 w 957"/>
                <a:gd name="T15" fmla="*/ 2147483646 h 885"/>
                <a:gd name="T16" fmla="*/ 2147483646 w 957"/>
                <a:gd name="T17" fmla="*/ 2147483646 h 885"/>
                <a:gd name="T18" fmla="*/ 2147483646 w 957"/>
                <a:gd name="T19" fmla="*/ 2147483646 h 885"/>
                <a:gd name="T20" fmla="*/ 0 w 957"/>
                <a:gd name="T21" fmla="*/ 2147483646 h 885"/>
                <a:gd name="T22" fmla="*/ 2147483646 w 957"/>
                <a:gd name="T23" fmla="*/ 2147483646 h 885"/>
                <a:gd name="T24" fmla="*/ 2147483646 w 957"/>
                <a:gd name="T25" fmla="*/ 2147483646 h 885"/>
                <a:gd name="T26" fmla="*/ 2147483646 w 957"/>
                <a:gd name="T27" fmla="*/ 2147483646 h 885"/>
                <a:gd name="T28" fmla="*/ 2147483646 w 957"/>
                <a:gd name="T29" fmla="*/ 2147483646 h 885"/>
                <a:gd name="T30" fmla="*/ 2147483646 w 957"/>
                <a:gd name="T31" fmla="*/ 2147483646 h 885"/>
                <a:gd name="T32" fmla="*/ 2147483646 w 957"/>
                <a:gd name="T33" fmla="*/ 2147483646 h 885"/>
                <a:gd name="T34" fmla="*/ 2147483646 w 957"/>
                <a:gd name="T35" fmla="*/ 2147483646 h 885"/>
                <a:gd name="T36" fmla="*/ 2147483646 w 957"/>
                <a:gd name="T37" fmla="*/ 2147483646 h 885"/>
                <a:gd name="T38" fmla="*/ 2147483646 w 957"/>
                <a:gd name="T39" fmla="*/ 2147483646 h 885"/>
                <a:gd name="T40" fmla="*/ 2147483646 w 957"/>
                <a:gd name="T41" fmla="*/ 2147483646 h 885"/>
                <a:gd name="T42" fmla="*/ 2147483646 w 957"/>
                <a:gd name="T43" fmla="*/ 2147483646 h 885"/>
                <a:gd name="T44" fmla="*/ 2147483646 w 957"/>
                <a:gd name="T45" fmla="*/ 2147483646 h 885"/>
                <a:gd name="T46" fmla="*/ 2147483646 w 957"/>
                <a:gd name="T47" fmla="*/ 2147483646 h 885"/>
                <a:gd name="T48" fmla="*/ 2147483646 w 957"/>
                <a:gd name="T49" fmla="*/ 2147483646 h 885"/>
                <a:gd name="T50" fmla="*/ 2147483646 w 957"/>
                <a:gd name="T51" fmla="*/ 2147483646 h 885"/>
                <a:gd name="T52" fmla="*/ 2147483646 w 957"/>
                <a:gd name="T53" fmla="*/ 2147483646 h 885"/>
                <a:gd name="T54" fmla="*/ 2147483646 w 957"/>
                <a:gd name="T55" fmla="*/ 2147483646 h 885"/>
                <a:gd name="T56" fmla="*/ 2147483646 w 957"/>
                <a:gd name="T57" fmla="*/ 2147483646 h 885"/>
                <a:gd name="T58" fmla="*/ 2147483646 w 957"/>
                <a:gd name="T59" fmla="*/ 2147483646 h 885"/>
                <a:gd name="T60" fmla="*/ 2147483646 w 957"/>
                <a:gd name="T61" fmla="*/ 2147483646 h 885"/>
                <a:gd name="T62" fmla="*/ 2147483646 w 957"/>
                <a:gd name="T63" fmla="*/ 2147483646 h 885"/>
                <a:gd name="T64" fmla="*/ 2147483646 w 957"/>
                <a:gd name="T65" fmla="*/ 2147483646 h 885"/>
                <a:gd name="T66" fmla="*/ 2147483646 w 957"/>
                <a:gd name="T67" fmla="*/ 2147483646 h 885"/>
                <a:gd name="T68" fmla="*/ 2147483646 w 957"/>
                <a:gd name="T69" fmla="*/ 2147483646 h 885"/>
                <a:gd name="T70" fmla="*/ 2147483646 w 957"/>
                <a:gd name="T71" fmla="*/ 2147483646 h 885"/>
                <a:gd name="T72" fmla="*/ 2147483646 w 957"/>
                <a:gd name="T73" fmla="*/ 2147483646 h 885"/>
                <a:gd name="T74" fmla="*/ 2147483646 w 957"/>
                <a:gd name="T75" fmla="*/ 2147483646 h 885"/>
                <a:gd name="T76" fmla="*/ 2147483646 w 957"/>
                <a:gd name="T77" fmla="*/ 2147483646 h 885"/>
                <a:gd name="T78" fmla="*/ 2147483646 w 957"/>
                <a:gd name="T79" fmla="*/ 2147483646 h 885"/>
                <a:gd name="T80" fmla="*/ 2147483646 w 957"/>
                <a:gd name="T81" fmla="*/ 2147483646 h 885"/>
                <a:gd name="T82" fmla="*/ 2147483646 w 957"/>
                <a:gd name="T83" fmla="*/ 2147483646 h 885"/>
                <a:gd name="T84" fmla="*/ 2147483646 w 957"/>
                <a:gd name="T85" fmla="*/ 2147483646 h 885"/>
                <a:gd name="T86" fmla="*/ 2147483646 w 957"/>
                <a:gd name="T87" fmla="*/ 2147483646 h 885"/>
                <a:gd name="T88" fmla="*/ 2147483646 w 957"/>
                <a:gd name="T89" fmla="*/ 2147483646 h 885"/>
                <a:gd name="T90" fmla="*/ 2147483646 w 957"/>
                <a:gd name="T91" fmla="*/ 2147483646 h 885"/>
                <a:gd name="T92" fmla="*/ 2147483646 w 957"/>
                <a:gd name="T93" fmla="*/ 2147483646 h 8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7" h="885">
                  <a:moveTo>
                    <a:pt x="0" y="155"/>
                  </a:moveTo>
                  <a:cubicBezTo>
                    <a:pt x="0" y="278"/>
                    <a:pt x="0" y="400"/>
                    <a:pt x="0" y="523"/>
                  </a:cubicBezTo>
                  <a:cubicBezTo>
                    <a:pt x="0" y="533"/>
                    <a:pt x="161" y="687"/>
                    <a:pt x="181" y="707"/>
                  </a:cubicBezTo>
                  <a:cubicBezTo>
                    <a:pt x="202" y="728"/>
                    <a:pt x="355" y="885"/>
                    <a:pt x="368" y="885"/>
                  </a:cubicBezTo>
                  <a:cubicBezTo>
                    <a:pt x="442" y="885"/>
                    <a:pt x="516" y="885"/>
                    <a:pt x="589" y="885"/>
                  </a:cubicBezTo>
                  <a:cubicBezTo>
                    <a:pt x="620" y="885"/>
                    <a:pt x="632" y="856"/>
                    <a:pt x="645" y="837"/>
                  </a:cubicBezTo>
                  <a:cubicBezTo>
                    <a:pt x="645" y="684"/>
                    <a:pt x="645" y="532"/>
                    <a:pt x="645" y="380"/>
                  </a:cubicBezTo>
                  <a:cubicBezTo>
                    <a:pt x="631" y="385"/>
                    <a:pt x="590" y="368"/>
                    <a:pt x="582" y="391"/>
                  </a:cubicBezTo>
                  <a:cubicBezTo>
                    <a:pt x="577" y="401"/>
                    <a:pt x="582" y="573"/>
                    <a:pt x="582" y="608"/>
                  </a:cubicBezTo>
                  <a:cubicBezTo>
                    <a:pt x="582" y="643"/>
                    <a:pt x="592" y="822"/>
                    <a:pt x="567" y="822"/>
                  </a:cubicBezTo>
                  <a:cubicBezTo>
                    <a:pt x="507" y="822"/>
                    <a:pt x="447" y="822"/>
                    <a:pt x="387" y="822"/>
                  </a:cubicBezTo>
                  <a:cubicBezTo>
                    <a:pt x="368" y="822"/>
                    <a:pt x="376" y="760"/>
                    <a:pt x="376" y="741"/>
                  </a:cubicBezTo>
                  <a:cubicBezTo>
                    <a:pt x="376" y="710"/>
                    <a:pt x="376" y="679"/>
                    <a:pt x="376" y="649"/>
                  </a:cubicBezTo>
                  <a:cubicBezTo>
                    <a:pt x="376" y="565"/>
                    <a:pt x="376" y="551"/>
                    <a:pt x="324" y="516"/>
                  </a:cubicBezTo>
                  <a:cubicBezTo>
                    <a:pt x="300" y="516"/>
                    <a:pt x="301" y="509"/>
                    <a:pt x="280" y="509"/>
                  </a:cubicBezTo>
                  <a:cubicBezTo>
                    <a:pt x="209" y="509"/>
                    <a:pt x="137" y="509"/>
                    <a:pt x="66" y="509"/>
                  </a:cubicBezTo>
                  <a:cubicBezTo>
                    <a:pt x="66" y="398"/>
                    <a:pt x="66" y="287"/>
                    <a:pt x="66" y="177"/>
                  </a:cubicBezTo>
                  <a:cubicBezTo>
                    <a:pt x="66" y="168"/>
                    <a:pt x="69" y="169"/>
                    <a:pt x="74" y="162"/>
                  </a:cubicBezTo>
                  <a:cubicBezTo>
                    <a:pt x="155" y="162"/>
                    <a:pt x="236" y="162"/>
                    <a:pt x="317" y="162"/>
                  </a:cubicBezTo>
                  <a:cubicBezTo>
                    <a:pt x="333" y="151"/>
                    <a:pt x="375" y="115"/>
                    <a:pt x="376" y="92"/>
                  </a:cubicBezTo>
                  <a:cubicBezTo>
                    <a:pt x="274" y="92"/>
                    <a:pt x="172" y="92"/>
                    <a:pt x="70" y="92"/>
                  </a:cubicBezTo>
                  <a:cubicBezTo>
                    <a:pt x="42" y="92"/>
                    <a:pt x="0" y="131"/>
                    <a:pt x="0" y="155"/>
                  </a:cubicBezTo>
                  <a:close/>
                  <a:moveTo>
                    <a:pt x="505" y="215"/>
                  </a:moveTo>
                  <a:lnTo>
                    <a:pt x="538" y="182"/>
                  </a:lnTo>
                  <a:lnTo>
                    <a:pt x="505" y="149"/>
                  </a:lnTo>
                  <a:cubicBezTo>
                    <a:pt x="504" y="148"/>
                    <a:pt x="504" y="146"/>
                    <a:pt x="505" y="145"/>
                  </a:cubicBezTo>
                  <a:lnTo>
                    <a:pt x="527" y="123"/>
                  </a:lnTo>
                  <a:cubicBezTo>
                    <a:pt x="528" y="122"/>
                    <a:pt x="530" y="122"/>
                    <a:pt x="531" y="123"/>
                  </a:cubicBezTo>
                  <a:lnTo>
                    <a:pt x="564" y="156"/>
                  </a:lnTo>
                  <a:lnTo>
                    <a:pt x="597" y="123"/>
                  </a:lnTo>
                  <a:cubicBezTo>
                    <a:pt x="599" y="122"/>
                    <a:pt x="601" y="122"/>
                    <a:pt x="602" y="123"/>
                  </a:cubicBezTo>
                  <a:lnTo>
                    <a:pt x="624" y="145"/>
                  </a:lnTo>
                  <a:cubicBezTo>
                    <a:pt x="625" y="146"/>
                    <a:pt x="625" y="148"/>
                    <a:pt x="624" y="149"/>
                  </a:cubicBezTo>
                  <a:lnTo>
                    <a:pt x="591" y="182"/>
                  </a:lnTo>
                  <a:lnTo>
                    <a:pt x="624" y="215"/>
                  </a:lnTo>
                  <a:cubicBezTo>
                    <a:pt x="625" y="217"/>
                    <a:pt x="625" y="219"/>
                    <a:pt x="624" y="220"/>
                  </a:cubicBezTo>
                  <a:lnTo>
                    <a:pt x="602" y="242"/>
                  </a:lnTo>
                  <a:cubicBezTo>
                    <a:pt x="601" y="243"/>
                    <a:pt x="599" y="243"/>
                    <a:pt x="597" y="242"/>
                  </a:cubicBezTo>
                  <a:lnTo>
                    <a:pt x="564" y="209"/>
                  </a:lnTo>
                  <a:lnTo>
                    <a:pt x="531" y="242"/>
                  </a:lnTo>
                  <a:cubicBezTo>
                    <a:pt x="530" y="243"/>
                    <a:pt x="528" y="243"/>
                    <a:pt x="527" y="242"/>
                  </a:cubicBezTo>
                  <a:lnTo>
                    <a:pt x="505" y="220"/>
                  </a:lnTo>
                  <a:cubicBezTo>
                    <a:pt x="504" y="219"/>
                    <a:pt x="504" y="217"/>
                    <a:pt x="505" y="215"/>
                  </a:cubicBezTo>
                  <a:close/>
                  <a:moveTo>
                    <a:pt x="780" y="332"/>
                  </a:moveTo>
                  <a:lnTo>
                    <a:pt x="944" y="496"/>
                  </a:lnTo>
                  <a:cubicBezTo>
                    <a:pt x="957" y="509"/>
                    <a:pt x="957" y="530"/>
                    <a:pt x="944" y="543"/>
                  </a:cubicBezTo>
                  <a:lnTo>
                    <a:pt x="925" y="562"/>
                  </a:lnTo>
                  <a:cubicBezTo>
                    <a:pt x="912" y="575"/>
                    <a:pt x="891" y="575"/>
                    <a:pt x="878" y="562"/>
                  </a:cubicBezTo>
                  <a:lnTo>
                    <a:pt x="714" y="398"/>
                  </a:lnTo>
                  <a:lnTo>
                    <a:pt x="780" y="332"/>
                  </a:lnTo>
                  <a:close/>
                  <a:moveTo>
                    <a:pt x="447" y="65"/>
                  </a:moveTo>
                  <a:cubicBezTo>
                    <a:pt x="512" y="0"/>
                    <a:pt x="617" y="0"/>
                    <a:pt x="682" y="65"/>
                  </a:cubicBezTo>
                  <a:cubicBezTo>
                    <a:pt x="740" y="123"/>
                    <a:pt x="747" y="213"/>
                    <a:pt x="701" y="278"/>
                  </a:cubicBezTo>
                  <a:lnTo>
                    <a:pt x="754" y="331"/>
                  </a:lnTo>
                  <a:cubicBezTo>
                    <a:pt x="756" y="333"/>
                    <a:pt x="756" y="337"/>
                    <a:pt x="754" y="339"/>
                  </a:cubicBezTo>
                  <a:lnTo>
                    <a:pt x="721" y="372"/>
                  </a:lnTo>
                  <a:cubicBezTo>
                    <a:pt x="719" y="374"/>
                    <a:pt x="715" y="374"/>
                    <a:pt x="713" y="372"/>
                  </a:cubicBezTo>
                  <a:lnTo>
                    <a:pt x="660" y="319"/>
                  </a:lnTo>
                  <a:cubicBezTo>
                    <a:pt x="595" y="364"/>
                    <a:pt x="505" y="358"/>
                    <a:pt x="447" y="300"/>
                  </a:cubicBezTo>
                  <a:cubicBezTo>
                    <a:pt x="382" y="235"/>
                    <a:pt x="382" y="130"/>
                    <a:pt x="447" y="65"/>
                  </a:cubicBezTo>
                  <a:close/>
                  <a:moveTo>
                    <a:pt x="486" y="104"/>
                  </a:moveTo>
                  <a:cubicBezTo>
                    <a:pt x="529" y="60"/>
                    <a:pt x="600" y="60"/>
                    <a:pt x="643" y="104"/>
                  </a:cubicBezTo>
                  <a:cubicBezTo>
                    <a:pt x="687" y="147"/>
                    <a:pt x="687" y="218"/>
                    <a:pt x="643" y="261"/>
                  </a:cubicBezTo>
                  <a:cubicBezTo>
                    <a:pt x="600" y="305"/>
                    <a:pt x="529" y="305"/>
                    <a:pt x="486" y="261"/>
                  </a:cubicBezTo>
                  <a:cubicBezTo>
                    <a:pt x="442" y="218"/>
                    <a:pt x="442" y="147"/>
                    <a:pt x="486" y="104"/>
                  </a:cubicBezTo>
                  <a:close/>
                  <a:moveTo>
                    <a:pt x="306" y="770"/>
                  </a:moveTo>
                  <a:cubicBezTo>
                    <a:pt x="304" y="706"/>
                    <a:pt x="303" y="643"/>
                    <a:pt x="302" y="579"/>
                  </a:cubicBezTo>
                  <a:cubicBezTo>
                    <a:pt x="241" y="579"/>
                    <a:pt x="179" y="579"/>
                    <a:pt x="118" y="579"/>
                  </a:cubicBezTo>
                  <a:cubicBezTo>
                    <a:pt x="117" y="580"/>
                    <a:pt x="116" y="581"/>
                    <a:pt x="115" y="581"/>
                  </a:cubicBezTo>
                  <a:cubicBezTo>
                    <a:pt x="179" y="644"/>
                    <a:pt x="242" y="707"/>
                    <a:pt x="306" y="770"/>
                  </a:cubicBezTo>
                  <a:close/>
                  <a:moveTo>
                    <a:pt x="110" y="225"/>
                  </a:moveTo>
                  <a:cubicBezTo>
                    <a:pt x="110" y="233"/>
                    <a:pt x="110" y="242"/>
                    <a:pt x="110" y="250"/>
                  </a:cubicBezTo>
                  <a:cubicBezTo>
                    <a:pt x="110" y="259"/>
                    <a:pt x="116" y="265"/>
                    <a:pt x="125" y="265"/>
                  </a:cubicBezTo>
                  <a:cubicBezTo>
                    <a:pt x="209" y="265"/>
                    <a:pt x="292" y="265"/>
                    <a:pt x="376" y="265"/>
                  </a:cubicBezTo>
                  <a:cubicBezTo>
                    <a:pt x="399" y="265"/>
                    <a:pt x="394" y="228"/>
                    <a:pt x="387" y="214"/>
                  </a:cubicBezTo>
                  <a:cubicBezTo>
                    <a:pt x="338" y="214"/>
                    <a:pt x="288" y="214"/>
                    <a:pt x="239" y="214"/>
                  </a:cubicBezTo>
                  <a:cubicBezTo>
                    <a:pt x="209" y="214"/>
                    <a:pt x="110" y="206"/>
                    <a:pt x="110" y="225"/>
                  </a:cubicBezTo>
                  <a:close/>
                  <a:moveTo>
                    <a:pt x="110" y="405"/>
                  </a:moveTo>
                  <a:cubicBezTo>
                    <a:pt x="110" y="416"/>
                    <a:pt x="110" y="427"/>
                    <a:pt x="110" y="439"/>
                  </a:cubicBezTo>
                  <a:cubicBezTo>
                    <a:pt x="110" y="447"/>
                    <a:pt x="113" y="450"/>
                    <a:pt x="121" y="450"/>
                  </a:cubicBezTo>
                  <a:cubicBezTo>
                    <a:pt x="211" y="450"/>
                    <a:pt x="301" y="450"/>
                    <a:pt x="390" y="450"/>
                  </a:cubicBezTo>
                  <a:cubicBezTo>
                    <a:pt x="392" y="440"/>
                    <a:pt x="400" y="402"/>
                    <a:pt x="379" y="402"/>
                  </a:cubicBezTo>
                  <a:cubicBezTo>
                    <a:pt x="296" y="402"/>
                    <a:pt x="212" y="402"/>
                    <a:pt x="129" y="402"/>
                  </a:cubicBezTo>
                  <a:cubicBezTo>
                    <a:pt x="123" y="402"/>
                    <a:pt x="115" y="404"/>
                    <a:pt x="110" y="405"/>
                  </a:cubicBezTo>
                  <a:close/>
                  <a:moveTo>
                    <a:pt x="110" y="328"/>
                  </a:moveTo>
                  <a:cubicBezTo>
                    <a:pt x="110" y="333"/>
                    <a:pt x="110" y="338"/>
                    <a:pt x="110" y="343"/>
                  </a:cubicBezTo>
                  <a:cubicBezTo>
                    <a:pt x="110" y="351"/>
                    <a:pt x="113" y="351"/>
                    <a:pt x="118" y="357"/>
                  </a:cubicBezTo>
                  <a:cubicBezTo>
                    <a:pt x="205" y="357"/>
                    <a:pt x="292" y="357"/>
                    <a:pt x="379" y="357"/>
                  </a:cubicBezTo>
                  <a:cubicBezTo>
                    <a:pt x="384" y="355"/>
                    <a:pt x="389" y="353"/>
                    <a:pt x="394" y="350"/>
                  </a:cubicBezTo>
                  <a:cubicBezTo>
                    <a:pt x="394" y="344"/>
                    <a:pt x="394" y="338"/>
                    <a:pt x="394" y="332"/>
                  </a:cubicBezTo>
                  <a:cubicBezTo>
                    <a:pt x="394" y="320"/>
                    <a:pt x="390" y="317"/>
                    <a:pt x="387" y="309"/>
                  </a:cubicBezTo>
                  <a:cubicBezTo>
                    <a:pt x="336" y="309"/>
                    <a:pt x="286" y="309"/>
                    <a:pt x="236" y="309"/>
                  </a:cubicBezTo>
                  <a:cubicBezTo>
                    <a:pt x="211" y="309"/>
                    <a:pt x="187" y="309"/>
                    <a:pt x="162" y="309"/>
                  </a:cubicBezTo>
                  <a:cubicBezTo>
                    <a:pt x="131" y="310"/>
                    <a:pt x="110" y="299"/>
                    <a:pt x="110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313D51"/>
                </a:solidFill>
                <a:latin typeface="思源黑体" panose="020B05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10" name="TextBox 59">
              <a:extLst>
                <a:ext uri="{FF2B5EF4-FFF2-40B4-BE49-F238E27FC236}">
                  <a16:creationId xmlns:a16="http://schemas.microsoft.com/office/drawing/2014/main" id="{BBF1515B-4F39-49F5-91D9-A8409234A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6161" y="1782944"/>
              <a:ext cx="3902720" cy="1014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ESI+CNN</a:t>
              </a: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论文阅读</a:t>
              </a: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F3A5F6B-22CD-44E6-ADE5-630D1340FE8A}"/>
              </a:ext>
            </a:extLst>
          </p:cNvPr>
          <p:cNvSpPr txBox="1"/>
          <p:nvPr/>
        </p:nvSpPr>
        <p:spPr>
          <a:xfrm>
            <a:off x="10643616" y="5991465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75C8DB6-1EFF-424C-BA8F-83DB23358C24}"/>
              </a:ext>
            </a:extLst>
          </p:cNvPr>
          <p:cNvGrpSpPr/>
          <p:nvPr/>
        </p:nvGrpSpPr>
        <p:grpSpPr>
          <a:xfrm>
            <a:off x="4617074" y="4913297"/>
            <a:ext cx="4890672" cy="576263"/>
            <a:chOff x="5714354" y="2522443"/>
            <a:chExt cx="4890672" cy="57626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0F6B34E-8977-4F4D-BA30-9407392438B4}"/>
                </a:ext>
              </a:extLst>
            </p:cNvPr>
            <p:cNvGrpSpPr/>
            <p:nvPr/>
          </p:nvGrpSpPr>
          <p:grpSpPr>
            <a:xfrm>
              <a:off x="5714354" y="2522443"/>
              <a:ext cx="1557620" cy="576263"/>
              <a:chOff x="4753236" y="2862001"/>
              <a:chExt cx="1557620" cy="576263"/>
            </a:xfrm>
          </p:grpSpPr>
          <p:grpSp>
            <p:nvGrpSpPr>
              <p:cNvPr id="71" name="组合 22">
                <a:extLst>
                  <a:ext uri="{FF2B5EF4-FFF2-40B4-BE49-F238E27FC236}">
                    <a16:creationId xmlns:a16="http://schemas.microsoft.com/office/drawing/2014/main" id="{6EB9B0B8-51D8-4DB2-8CC0-7DAAC5F8E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73" name="圆角矩形 11">
                  <a:extLst>
                    <a:ext uri="{FF2B5EF4-FFF2-40B4-BE49-F238E27FC236}">
                      <a16:creationId xmlns:a16="http://schemas.microsoft.com/office/drawing/2014/main" id="{8F78D429-E07B-4742-97CE-A130CD770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4" name="Freeform 13">
                  <a:extLst>
                    <a:ext uri="{FF2B5EF4-FFF2-40B4-BE49-F238E27FC236}">
                      <a16:creationId xmlns:a16="http://schemas.microsoft.com/office/drawing/2014/main" id="{DD51530D-98D2-4DC4-80FB-DBC06399C9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2" name="Rectangle 14">
                <a:extLst>
                  <a:ext uri="{FF2B5EF4-FFF2-40B4-BE49-F238E27FC236}">
                    <a16:creationId xmlns:a16="http://schemas.microsoft.com/office/drawing/2014/main" id="{59ABD364-9B36-45F4-8A92-FC976A70D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874" y="3017576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7FE3C1B-9B56-4786-9B94-3D458272176F}"/>
                </a:ext>
              </a:extLst>
            </p:cNvPr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CDA6FA16-42BA-4EFF-8022-7FAD5EE029EE}"/>
                  </a:ext>
                </a:extLst>
              </p:cNvPr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D6950AB-D2B0-4427-9363-CA1C4FE4F87F}"/>
                  </a:ext>
                </a:extLst>
              </p:cNvPr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241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0A834CF-7FFB-44C6-9168-C1A1477B5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7" y="2412622"/>
            <a:ext cx="5687084" cy="393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EA5960-F17A-4D80-8933-8C59FF07FB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247" y="2267607"/>
            <a:ext cx="5821396" cy="4026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圆角矩形 26"/>
          <p:cNvSpPr/>
          <p:nvPr/>
        </p:nvSpPr>
        <p:spPr>
          <a:xfrm>
            <a:off x="4652559" y="1353944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4889441" y="1574140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独立成分分析</a:t>
            </a: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ICA</a:t>
            </a: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3637466" y="1372574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05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576FFB-EF24-4F23-9CFD-0FE7201FA421}"/>
              </a:ext>
            </a:extLst>
          </p:cNvPr>
          <p:cNvSpPr txBox="1"/>
          <p:nvPr/>
        </p:nvSpPr>
        <p:spPr>
          <a:xfrm>
            <a:off x="11292583" y="597772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750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969817" y="3521593"/>
            <a:ext cx="2618510" cy="876403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573728" y="3698931"/>
            <a:ext cx="1446562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保存数据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6665975" y="537518"/>
            <a:ext cx="3200401" cy="5832801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06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93D4A0-5044-4702-AD17-D4980D8F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91" y="608701"/>
            <a:ext cx="2723677" cy="56405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5A04EB-18C4-443E-9E5A-F62210AC32D2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81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66" grpId="0" animBg="1"/>
      <p:bldP spid="7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4" name="文本框 23"/>
          <p:cNvSpPr txBox="1"/>
          <p:nvPr/>
        </p:nvSpPr>
        <p:spPr>
          <a:xfrm>
            <a:off x="2885401" y="2443843"/>
            <a:ext cx="16434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45163" y="2716242"/>
            <a:ext cx="4161429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ESI+CNN</a:t>
            </a:r>
            <a:r>
              <a:rPr lang="zh-CN" altLang="en-US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论文阅读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4B3F0D9-F401-4D44-87A3-2395A9D7BF13}"/>
              </a:ext>
            </a:extLst>
          </p:cNvPr>
          <p:cNvSpPr txBox="1"/>
          <p:nvPr/>
        </p:nvSpPr>
        <p:spPr>
          <a:xfrm>
            <a:off x="10671048" y="6009753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39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箭头: 圆角右 22">
            <a:extLst>
              <a:ext uri="{FF2B5EF4-FFF2-40B4-BE49-F238E27FC236}">
                <a16:creationId xmlns:a16="http://schemas.microsoft.com/office/drawing/2014/main" id="{1F080301-AC01-4C05-9BA1-74E98309C24C}"/>
              </a:ext>
            </a:extLst>
          </p:cNvPr>
          <p:cNvSpPr/>
          <p:nvPr/>
        </p:nvSpPr>
        <p:spPr>
          <a:xfrm>
            <a:off x="2904744" y="710857"/>
            <a:ext cx="4062984" cy="93161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19FAD34-FC34-43C3-9A78-60FF31E14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93752"/>
              </p:ext>
            </p:extLst>
          </p:nvPr>
        </p:nvGraphicFramePr>
        <p:xfrm>
          <a:off x="1111568" y="2235200"/>
          <a:ext cx="10115232" cy="29729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6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283">
                  <a:extLst>
                    <a:ext uri="{9D8B030D-6E8A-4147-A177-3AD203B41FA5}">
                      <a16:colId xmlns:a16="http://schemas.microsoft.com/office/drawing/2014/main" val="3759609976"/>
                    </a:ext>
                  </a:extLst>
                </a:gridCol>
                <a:gridCol w="1937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78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Title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Year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Journal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JCR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Author</a:t>
                      </a:r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4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200" dirty="0">
                          <a:solidFill>
                            <a:schemeClr val="dk1"/>
                          </a:solidFill>
                        </a:rPr>
                        <a:t>A novel approach of decoding EEG four-class motor imagery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200" dirty="0">
                          <a:solidFill>
                            <a:schemeClr val="dk1"/>
                          </a:solidFill>
                        </a:rPr>
                        <a:t>tasks via scout ESI and CNN</a:t>
                      </a:r>
                      <a:endParaRPr lang="en-US" altLang="zh-CN" sz="2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Journal of Neural 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ea typeface="思源黑体" panose="020B0500000000000000"/>
                        </a:rPr>
                        <a:t>侯一民</a:t>
                      </a:r>
                      <a:endParaRPr lang="en-US" altLang="zh-CN" sz="2400" dirty="0">
                        <a:ea typeface="思源黑体" panose="020B050000000000000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ea typeface="思源黑体" panose="020B0500000000000000"/>
                        </a:rPr>
                        <a:t>东北电力大学</a:t>
                      </a:r>
                      <a:endParaRPr lang="en-US" altLang="zh-CN" sz="2400" dirty="0">
                        <a:ea typeface="思源黑体" panose="020B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3708617-0316-465C-AD51-256EE07709FC}"/>
              </a:ext>
            </a:extLst>
          </p:cNvPr>
          <p:cNvSpPr txBox="1"/>
          <p:nvPr/>
        </p:nvSpPr>
        <p:spPr>
          <a:xfrm>
            <a:off x="1111568" y="1509767"/>
            <a:ext cx="10639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一种通过</a:t>
            </a:r>
            <a:r>
              <a:rPr lang="en-US" altLang="zh-CN" sz="2800" b="1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scout ESI</a:t>
            </a:r>
            <a:r>
              <a:rPr lang="zh-CN" altLang="en-US" sz="2800" b="1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CNN</a:t>
            </a:r>
            <a:r>
              <a:rPr lang="zh-CN" altLang="en-US" sz="2800" b="1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解码</a:t>
            </a:r>
            <a:r>
              <a:rPr lang="en-US" altLang="zh-CN" sz="2800" b="1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EEG</a:t>
            </a:r>
            <a:r>
              <a:rPr lang="zh-CN" altLang="en-US" sz="2800" b="1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运动想象四分类任务的新方法</a:t>
            </a:r>
            <a:endParaRPr lang="zh-CN" altLang="en-US" sz="2800" b="1" dirty="0">
              <a:ea typeface="思源黑体" panose="020B050000000000000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1FD925-E779-4C43-961F-D621A2C1EA33}"/>
              </a:ext>
            </a:extLst>
          </p:cNvPr>
          <p:cNvSpPr txBox="1"/>
          <p:nvPr/>
        </p:nvSpPr>
        <p:spPr>
          <a:xfrm>
            <a:off x="1819592" y="5667190"/>
            <a:ext cx="917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ea typeface="思源黑体" panose="020B0500000000000000"/>
              </a:rPr>
              <a:t>实现：与最先进的</a:t>
            </a:r>
            <a:r>
              <a:rPr lang="en-US" altLang="zh-CN" sz="2400" b="1" dirty="0">
                <a:solidFill>
                  <a:srgbClr val="FF0000"/>
                </a:solidFill>
                <a:ea typeface="思源黑体" panose="020B0500000000000000"/>
              </a:rPr>
              <a:t>MI</a:t>
            </a:r>
            <a:r>
              <a:rPr lang="zh-CN" altLang="en-US" sz="2400" b="1" dirty="0">
                <a:solidFill>
                  <a:srgbClr val="FF0000"/>
                </a:solidFill>
                <a:ea typeface="思源黑体" panose="020B0500000000000000"/>
              </a:rPr>
              <a:t>分类方法的结果相比，整体分类增加了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14.4%</a:t>
            </a:r>
            <a:r>
              <a:rPr lang="zh-CN" altLang="en-US" sz="2400" b="1" dirty="0">
                <a:solidFill>
                  <a:srgbClr val="FF0000"/>
                </a:solidFill>
                <a:ea typeface="思源黑体" panose="020B0500000000000000"/>
              </a:rPr>
              <a:t>。</a:t>
            </a:r>
          </a:p>
        </p:txBody>
      </p:sp>
      <p:sp>
        <p:nvSpPr>
          <p:cNvPr id="15" name="标题 4">
            <a:extLst>
              <a:ext uri="{FF2B5EF4-FFF2-40B4-BE49-F238E27FC236}">
                <a16:creationId xmlns:a16="http://schemas.microsoft.com/office/drawing/2014/main" id="{6444D0F5-D7E0-4849-A459-43E1CE31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138" y="823921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2.ESI+CNN</a:t>
            </a:r>
            <a:r>
              <a:rPr lang="zh-CN" altLang="en-US" dirty="0"/>
              <a:t>论文阅读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D38C4D-E7E8-4CC5-A990-9CE8D1151DEB}"/>
              </a:ext>
            </a:extLst>
          </p:cNvPr>
          <p:cNvSpPr txBox="1"/>
          <p:nvPr/>
        </p:nvSpPr>
        <p:spPr>
          <a:xfrm>
            <a:off x="5876546" y="1164006"/>
            <a:ext cx="3925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EEG source imaging 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脑电源成像</a:t>
            </a:r>
          </a:p>
        </p:txBody>
      </p:sp>
      <p:sp>
        <p:nvSpPr>
          <p:cNvPr id="21" name="箭头: 圆角右 20">
            <a:extLst>
              <a:ext uri="{FF2B5EF4-FFF2-40B4-BE49-F238E27FC236}">
                <a16:creationId xmlns:a16="http://schemas.microsoft.com/office/drawing/2014/main" id="{26D18D07-B873-424F-AF11-B2FC5CCD1A7F}"/>
              </a:ext>
            </a:extLst>
          </p:cNvPr>
          <p:cNvSpPr/>
          <p:nvPr/>
        </p:nvSpPr>
        <p:spPr>
          <a:xfrm>
            <a:off x="3867912" y="1069005"/>
            <a:ext cx="2048256" cy="564464"/>
          </a:xfrm>
          <a:prstGeom prst="bentArrow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5090AD-7CCD-4916-BB9D-18B884AB1622}"/>
              </a:ext>
            </a:extLst>
          </p:cNvPr>
          <p:cNvSpPr txBox="1"/>
          <p:nvPr/>
        </p:nvSpPr>
        <p:spPr>
          <a:xfrm>
            <a:off x="6849808" y="774660"/>
            <a:ext cx="3925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“侦察器”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1B9508-0586-4543-ACF5-BCB92D3BC47E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23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  <p:bldP spid="17" grpId="0"/>
      <p:bldP spid="21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CD7E9A-D1F6-41EB-971A-C9437EE5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96" y="980865"/>
            <a:ext cx="9514008" cy="4896269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6B0FF1FB-95C6-4208-A584-00DD7D80593F}"/>
              </a:ext>
            </a:extLst>
          </p:cNvPr>
          <p:cNvSpPr txBox="1"/>
          <p:nvPr/>
        </p:nvSpPr>
        <p:spPr>
          <a:xfrm>
            <a:off x="1338996" y="5877134"/>
            <a:ext cx="1061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思源黑体" panose="020B0500000000000000"/>
              </a:rPr>
              <a:t>图</a:t>
            </a:r>
            <a:r>
              <a:rPr lang="en-US" altLang="zh-CN" dirty="0">
                <a:ea typeface="思源黑体" panose="020B0500000000000000"/>
              </a:rPr>
              <a:t>1 </a:t>
            </a:r>
            <a:r>
              <a:rPr lang="zh-CN" altLang="en-US" dirty="0">
                <a:highlight>
                  <a:srgbClr val="FFFF00"/>
                </a:highlight>
                <a:ea typeface="思源黑体" panose="020B0500000000000000"/>
              </a:rPr>
              <a:t>系统框架</a:t>
            </a:r>
            <a:r>
              <a:rPr lang="zh-CN" altLang="en-US" dirty="0">
                <a:ea typeface="思源黑体" panose="020B0500000000000000"/>
              </a:rPr>
              <a:t>包括脑电任务分离、脑电预处理、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/>
              </a:rPr>
              <a:t>源计算、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/>
              </a:rPr>
              <a:t>scout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/>
              </a:rPr>
              <a:t>生成</a:t>
            </a:r>
            <a:r>
              <a:rPr lang="zh-CN" altLang="en-US" dirty="0">
                <a:ea typeface="思源黑体" panose="020B0500000000000000"/>
              </a:rPr>
              <a:t>、特征提取、频率分离和分类。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86B7D7B7-FB62-4947-BB2E-3559A898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498" y="834081"/>
            <a:ext cx="2728222" cy="3693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一：系统框架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F8A41B-731F-4C92-BB0C-F2AFA7AE9299}"/>
              </a:ext>
            </a:extLst>
          </p:cNvPr>
          <p:cNvSpPr txBox="1"/>
          <p:nvPr/>
        </p:nvSpPr>
        <p:spPr>
          <a:xfrm>
            <a:off x="469984" y="3832274"/>
            <a:ext cx="97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el-GR" altLang="zh-CN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波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70C1CD-343C-4C8A-BE26-B042FE4D997E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68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28"/>
          <p:cNvSpPr txBox="1"/>
          <p:nvPr/>
        </p:nvSpPr>
        <p:spPr>
          <a:xfrm>
            <a:off x="833120" y="2538699"/>
            <a:ext cx="3283251" cy="63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在运动皮层中创建十个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scout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来选择感兴趣的区域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(ROI)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</a:p>
        </p:txBody>
      </p:sp>
      <p:sp>
        <p:nvSpPr>
          <p:cNvPr id="103" name="TextBox 28"/>
          <p:cNvSpPr txBox="1"/>
          <p:nvPr/>
        </p:nvSpPr>
        <p:spPr>
          <a:xfrm>
            <a:off x="521936" y="4631339"/>
            <a:ext cx="3074346" cy="969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ESI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技术采用边界元法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(BEM)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和加权最小范数估计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(WMNE)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分别解决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EEG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正向和逆向问题。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709856" y="2791675"/>
            <a:ext cx="4334985" cy="3639924"/>
            <a:chOff x="3345274" y="1792649"/>
            <a:chExt cx="5437512" cy="456567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345274" y="3641573"/>
              <a:ext cx="1264071" cy="1264071"/>
              <a:chOff x="3602100" y="4141250"/>
              <a:chExt cx="1264071" cy="1264071"/>
            </a:xfrm>
          </p:grpSpPr>
          <p:sp>
            <p:nvSpPr>
              <p:cNvPr id="61" name="Freeform 8"/>
              <p:cNvSpPr>
                <a:spLocks noEditPoints="1"/>
              </p:cNvSpPr>
              <p:nvPr/>
            </p:nvSpPr>
            <p:spPr bwMode="auto">
              <a:xfrm>
                <a:off x="3602100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7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3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8 w 1386"/>
                  <a:gd name="T39" fmla="*/ 105 h 1385"/>
                  <a:gd name="T40" fmla="*/ 634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5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0 w 1386"/>
                  <a:gd name="T55" fmla="*/ 634 h 1385"/>
                  <a:gd name="T56" fmla="*/ 0 w 1386"/>
                  <a:gd name="T57" fmla="*/ 744 h 1385"/>
                  <a:gd name="T58" fmla="*/ 123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4" y="233"/>
                      <a:pt x="1284" y="526"/>
                      <a:pt x="1214" y="817"/>
                    </a:cubicBezTo>
                    <a:cubicBezTo>
                      <a:pt x="1145" y="1108"/>
                      <a:pt x="852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6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7" y="1312"/>
                    </a:lnTo>
                    <a:lnTo>
                      <a:pt x="1101" y="1255"/>
                    </a:lnTo>
                    <a:lnTo>
                      <a:pt x="1067" y="1142"/>
                    </a:lnTo>
                    <a:cubicBezTo>
                      <a:pt x="1085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3" y="318"/>
                    </a:lnTo>
                    <a:cubicBezTo>
                      <a:pt x="1131" y="303"/>
                      <a:pt x="1118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1" y="6"/>
                    </a:lnTo>
                    <a:lnTo>
                      <a:pt x="748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4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4" y="130"/>
                    </a:lnTo>
                    <a:lnTo>
                      <a:pt x="315" y="233"/>
                    </a:lnTo>
                    <a:cubicBezTo>
                      <a:pt x="295" y="250"/>
                      <a:pt x="275" y="269"/>
                      <a:pt x="256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5" y="457"/>
                      <a:pt x="138" y="476"/>
                    </a:cubicBezTo>
                    <a:lnTo>
                      <a:pt x="32" y="476"/>
                    </a:lnTo>
                    <a:lnTo>
                      <a:pt x="6" y="584"/>
                    </a:lnTo>
                    <a:lnTo>
                      <a:pt x="100" y="634"/>
                    </a:lnTo>
                    <a:cubicBezTo>
                      <a:pt x="98" y="657"/>
                      <a:pt x="97" y="680"/>
                      <a:pt x="97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09"/>
                      <a:pt x="148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8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3714461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6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327970" y="1792649"/>
              <a:ext cx="1264071" cy="1264071"/>
              <a:chOff x="4637435" y="223185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4637435" y="223185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4749797" y="2348228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537621" y="1834072"/>
              <a:ext cx="1264071" cy="1264071"/>
              <a:chOff x="6847086" y="2273277"/>
              <a:chExt cx="1264071" cy="1264071"/>
            </a:xfrm>
          </p:grpSpPr>
          <p:sp>
            <p:nvSpPr>
              <p:cNvPr id="52" name="Freeform 14"/>
              <p:cNvSpPr>
                <a:spLocks noEditPoints="1"/>
              </p:cNvSpPr>
              <p:nvPr/>
            </p:nvSpPr>
            <p:spPr bwMode="auto">
              <a:xfrm>
                <a:off x="6847086" y="2273277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9 h 1385"/>
                  <a:gd name="T4" fmla="*/ 477 w 1386"/>
                  <a:gd name="T5" fmla="*/ 1354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2 h 1385"/>
                  <a:gd name="T12" fmla="*/ 1008 w 1386"/>
                  <a:gd name="T13" fmla="*/ 1313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9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9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3 h 1385"/>
                  <a:gd name="T46" fmla="*/ 316 w 1386"/>
                  <a:gd name="T47" fmla="*/ 234 h 1385"/>
                  <a:gd name="T48" fmla="*/ 157 w 1386"/>
                  <a:gd name="T49" fmla="*/ 250 h 1385"/>
                  <a:gd name="T50" fmla="*/ 163 w 1386"/>
                  <a:gd name="T51" fmla="*/ 422 h 1385"/>
                  <a:gd name="T52" fmla="*/ 32 w 1386"/>
                  <a:gd name="T53" fmla="*/ 477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70 h 1385"/>
                  <a:gd name="T64" fmla="*/ 236 w 1386"/>
                  <a:gd name="T65" fmla="*/ 1217 h 1385"/>
                  <a:gd name="T66" fmla="*/ 411 w 1386"/>
                  <a:gd name="T67" fmla="*/ 1212 h 1385"/>
                  <a:gd name="T68" fmla="*/ 477 w 1386"/>
                  <a:gd name="T69" fmla="*/ 1354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5" y="234"/>
                      <a:pt x="1284" y="526"/>
                      <a:pt x="1215" y="817"/>
                    </a:cubicBezTo>
                    <a:cubicBezTo>
                      <a:pt x="1145" y="1109"/>
                      <a:pt x="852" y="1288"/>
                      <a:pt x="561" y="1219"/>
                    </a:cubicBezTo>
                    <a:cubicBezTo>
                      <a:pt x="270" y="1149"/>
                      <a:pt x="90" y="857"/>
                      <a:pt x="160" y="565"/>
                    </a:cubicBezTo>
                    <a:close/>
                    <a:moveTo>
                      <a:pt x="477" y="1354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1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0"/>
                      <a:pt x="1119" y="1093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40"/>
                      <a:pt x="1229" y="924"/>
                      <a:pt x="1235" y="909"/>
                    </a:cubicBezTo>
                    <a:lnTo>
                      <a:pt x="1354" y="909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1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9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3"/>
                      <a:pt x="701" y="101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4"/>
                      <a:pt x="475" y="141"/>
                      <a:pt x="455" y="149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7" y="289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2"/>
                    </a:lnTo>
                    <a:cubicBezTo>
                      <a:pt x="154" y="439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70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7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4"/>
                      <a:pt x="454" y="1233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15"/>
              <p:cNvSpPr/>
              <p:nvPr/>
            </p:nvSpPr>
            <p:spPr bwMode="auto">
              <a:xfrm>
                <a:off x="6959448" y="2389652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7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518715" y="3641573"/>
              <a:ext cx="1264071" cy="1264071"/>
              <a:chOff x="7775541" y="4141250"/>
              <a:chExt cx="1264071" cy="1264071"/>
            </a:xfrm>
          </p:grpSpPr>
          <p:sp>
            <p:nvSpPr>
              <p:cNvPr id="50" name="Freeform 16"/>
              <p:cNvSpPr>
                <a:spLocks noEditPoints="1"/>
              </p:cNvSpPr>
              <p:nvPr/>
            </p:nvSpPr>
            <p:spPr bwMode="auto">
              <a:xfrm>
                <a:off x="7775541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8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2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6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30" y="274"/>
                      <a:pt x="522" y="94"/>
                      <a:pt x="813" y="164"/>
                    </a:cubicBezTo>
                    <a:cubicBezTo>
                      <a:pt x="1105" y="233"/>
                      <a:pt x="1284" y="526"/>
                      <a:pt x="1215" y="817"/>
                    </a:cubicBezTo>
                    <a:cubicBezTo>
                      <a:pt x="1145" y="1108"/>
                      <a:pt x="853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8" y="1312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2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5" y="130"/>
                    </a:lnTo>
                    <a:lnTo>
                      <a:pt x="316" y="233"/>
                    </a:lnTo>
                    <a:cubicBezTo>
                      <a:pt x="295" y="250"/>
                      <a:pt x="275" y="269"/>
                      <a:pt x="257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6" y="457"/>
                      <a:pt x="138" y="476"/>
                    </a:cubicBezTo>
                    <a:lnTo>
                      <a:pt x="32" y="476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7"/>
                      <a:pt x="97" y="680"/>
                      <a:pt x="98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Freeform 17"/>
              <p:cNvSpPr/>
              <p:nvPr/>
            </p:nvSpPr>
            <p:spPr bwMode="auto">
              <a:xfrm>
                <a:off x="7887903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53985" y="3841682"/>
              <a:ext cx="2216803" cy="7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研究内容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584046" y="3921193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01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74768" y="2045812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02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784419" y="2083087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03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770510" y="3927615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04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EF2CB5B-8086-4620-AC57-7013D7103B1F}"/>
              </a:ext>
            </a:extLst>
          </p:cNvPr>
          <p:cNvSpPr txBox="1"/>
          <p:nvPr/>
        </p:nvSpPr>
        <p:spPr>
          <a:xfrm>
            <a:off x="3709856" y="1558687"/>
            <a:ext cx="5637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结合脑电图源成像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</a:rPr>
              <a:t>(ESI)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技术和卷积神经网络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</a:rPr>
              <a:t>(CNN)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的新方法，以对运动想象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</a:rPr>
              <a:t>(MI)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任务进行分类。</a:t>
            </a:r>
          </a:p>
        </p:txBody>
      </p:sp>
      <p:sp>
        <p:nvSpPr>
          <p:cNvPr id="36" name="标题 4">
            <a:extLst>
              <a:ext uri="{FF2B5EF4-FFF2-40B4-BE49-F238E27FC236}">
                <a16:creationId xmlns:a16="http://schemas.microsoft.com/office/drawing/2014/main" id="{9D286EFD-0D6E-4010-A489-0616C4E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5" y="858539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二：主要研究内容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7B8917A-9778-4ADF-9A7E-7100DB7B2E98}"/>
              </a:ext>
            </a:extLst>
          </p:cNvPr>
          <p:cNvSpPr txBox="1"/>
          <p:nvPr/>
        </p:nvSpPr>
        <p:spPr>
          <a:xfrm>
            <a:off x="657995" y="56621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将传感器空间的活动转化为源空间的活动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B6EB20F-46BE-4492-973E-2BAE4D514340}"/>
              </a:ext>
            </a:extLst>
          </p:cNvPr>
          <p:cNvSpPr txBox="1"/>
          <p:nvPr/>
        </p:nvSpPr>
        <p:spPr>
          <a:xfrm>
            <a:off x="857022" y="3377229"/>
            <a:ext cx="1863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region of interest </a:t>
            </a:r>
          </a:p>
        </p:txBody>
      </p:sp>
      <p:sp>
        <p:nvSpPr>
          <p:cNvPr id="55" name="箭头: 圆角右 54">
            <a:extLst>
              <a:ext uri="{FF2B5EF4-FFF2-40B4-BE49-F238E27FC236}">
                <a16:creationId xmlns:a16="http://schemas.microsoft.com/office/drawing/2014/main" id="{AA74A573-9C50-4C60-ABCC-C0B2E17D5AD6}"/>
              </a:ext>
            </a:extLst>
          </p:cNvPr>
          <p:cNvSpPr/>
          <p:nvPr/>
        </p:nvSpPr>
        <p:spPr>
          <a:xfrm rot="10800000">
            <a:off x="2647791" y="3175348"/>
            <a:ext cx="1007765" cy="475518"/>
          </a:xfrm>
          <a:prstGeom prst="bentArrow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BCF7F06-93B4-45B4-9867-66A804CEE607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54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656F9C9-8ECA-4231-BC38-B3AB2748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10" y="1833598"/>
            <a:ext cx="4951327" cy="4165863"/>
          </a:xfrm>
          <a:prstGeom prst="rect">
            <a:avLst/>
          </a:prstGeom>
        </p:spPr>
      </p:pic>
      <p:sp>
        <p:nvSpPr>
          <p:cNvPr id="88" name="TextBox 28"/>
          <p:cNvSpPr txBox="1"/>
          <p:nvPr/>
        </p:nvSpPr>
        <p:spPr>
          <a:xfrm>
            <a:off x="2450879" y="1362656"/>
            <a:ext cx="7455121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在运动皮层中创建十个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scout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来选择感兴趣的区域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(ROI)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97598" y="2791675"/>
            <a:ext cx="2476595" cy="3639924"/>
            <a:chOff x="4327970" y="1792649"/>
            <a:chExt cx="3106473" cy="456567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327970" y="1792649"/>
              <a:ext cx="1264071" cy="1264071"/>
              <a:chOff x="4637435" y="223185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4637435" y="223185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4749797" y="2348228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53985" y="3841682"/>
              <a:ext cx="2216803" cy="7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研究内容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74768" y="2045812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02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</p:grpSp>
      <p:sp>
        <p:nvSpPr>
          <p:cNvPr id="36" name="标题 4">
            <a:extLst>
              <a:ext uri="{FF2B5EF4-FFF2-40B4-BE49-F238E27FC236}">
                <a16:creationId xmlns:a16="http://schemas.microsoft.com/office/drawing/2014/main" id="{9D286EFD-0D6E-4010-A489-0616C4E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5" y="858539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二：主要研究内容</a:t>
            </a: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EFBD7-B394-41FF-A160-1ADE7C1BEEC7}"/>
              </a:ext>
            </a:extLst>
          </p:cNvPr>
          <p:cNvSpPr txBox="1"/>
          <p:nvPr/>
        </p:nvSpPr>
        <p:spPr>
          <a:xfrm>
            <a:off x="4409295" y="6062267"/>
            <a:ext cx="353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2 </a:t>
            </a:r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十个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scouts</a:t>
            </a:r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（左右各五个）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448AB9E-A3B6-4905-A821-81DAEDC4FE1D}"/>
              </a:ext>
            </a:extLst>
          </p:cNvPr>
          <p:cNvSpPr txBox="1"/>
          <p:nvPr/>
        </p:nvSpPr>
        <p:spPr>
          <a:xfrm>
            <a:off x="8663785" y="3847635"/>
            <a:ext cx="3048000" cy="175432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每一个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scout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都被扩展到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40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个顶点，每个顶点只有一个源。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L1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区域对应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40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个信号，其他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scout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也一样。在计算了来源后，在运动皮层中创建了十个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scout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思源黑体" panose="020B050000000000000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EE8201-9EA0-4D14-8692-2071E03855AA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45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28"/>
          <p:cNvSpPr txBox="1"/>
          <p:nvPr/>
        </p:nvSpPr>
        <p:spPr>
          <a:xfrm>
            <a:off x="2450879" y="1362656"/>
            <a:ext cx="7455121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在运动皮层中创建十个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scout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来选择感兴趣的区域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(ROI)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97598" y="2791675"/>
            <a:ext cx="2476595" cy="3639924"/>
            <a:chOff x="4327970" y="1792649"/>
            <a:chExt cx="3106473" cy="456567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327970" y="1792649"/>
              <a:ext cx="1264071" cy="1264071"/>
              <a:chOff x="4637435" y="223185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4637435" y="223185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4749797" y="2348228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53985" y="3841682"/>
              <a:ext cx="2216803" cy="7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研究内容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74768" y="2045812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02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</p:grpSp>
      <p:sp>
        <p:nvSpPr>
          <p:cNvPr id="36" name="标题 4">
            <a:extLst>
              <a:ext uri="{FF2B5EF4-FFF2-40B4-BE49-F238E27FC236}">
                <a16:creationId xmlns:a16="http://schemas.microsoft.com/office/drawing/2014/main" id="{9D286EFD-0D6E-4010-A489-0616C4E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5" y="858539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二：主要研究内容</a:t>
            </a: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EFBD7-B394-41FF-A160-1ADE7C1BEEC7}"/>
              </a:ext>
            </a:extLst>
          </p:cNvPr>
          <p:cNvSpPr txBox="1"/>
          <p:nvPr/>
        </p:nvSpPr>
        <p:spPr>
          <a:xfrm>
            <a:off x="5166456" y="6062267"/>
            <a:ext cx="227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3 </a:t>
            </a:r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创建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scouts</a:t>
            </a:r>
            <a:endParaRPr lang="zh-CN" altLang="en-US" dirty="0">
              <a:latin typeface="Times New Roman" panose="02020603050405020304" pitchFamily="18" charset="0"/>
              <a:ea typeface="思源黑体" panose="020B050000000000000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448AB9E-A3B6-4905-A821-81DAEDC4FE1D}"/>
              </a:ext>
            </a:extLst>
          </p:cNvPr>
          <p:cNvSpPr txBox="1"/>
          <p:nvPr/>
        </p:nvSpPr>
        <p:spPr>
          <a:xfrm>
            <a:off x="8663785" y="3847635"/>
            <a:ext cx="3048000" cy="1477328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使用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ESI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计算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10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个受试者每次试验的四个任务的源。这些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scout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的区域是深受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MI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影响的区域。脑源的颜色表示电流活动的强度，红色最强烈</a:t>
            </a:r>
            <a:endParaRPr lang="zh-CN" altLang="en-US" dirty="0">
              <a:latin typeface="Times New Roman" panose="02020603050405020304" pitchFamily="18" charset="0"/>
              <a:ea typeface="思源黑体" panose="020B050000000000000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D4FF32D-30AF-4590-A7D7-05F90037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90" y="1768164"/>
            <a:ext cx="4731499" cy="43229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B95850E-B0CB-48CF-893D-C1BAC0FF6CC0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37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28"/>
          <p:cNvSpPr txBox="1"/>
          <p:nvPr/>
        </p:nvSpPr>
        <p:spPr>
          <a:xfrm>
            <a:off x="833120" y="2538699"/>
            <a:ext cx="3283251" cy="63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在运动皮层中创建十个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scout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来选择感兴趣的区域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(ROI)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</a:p>
        </p:txBody>
      </p:sp>
      <p:sp>
        <p:nvSpPr>
          <p:cNvPr id="103" name="TextBox 28"/>
          <p:cNvSpPr txBox="1"/>
          <p:nvPr/>
        </p:nvSpPr>
        <p:spPr>
          <a:xfrm>
            <a:off x="521936" y="4631339"/>
            <a:ext cx="3074346" cy="969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ESI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技术采用边界元法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(BEM)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和加权最小范数估计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(WMNE)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分别解决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EEG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正向和逆向问题。</a:t>
            </a:r>
          </a:p>
        </p:txBody>
      </p:sp>
      <p:sp>
        <p:nvSpPr>
          <p:cNvPr id="107" name="TextBox 28"/>
          <p:cNvSpPr txBox="1"/>
          <p:nvPr/>
        </p:nvSpPr>
        <p:spPr>
          <a:xfrm>
            <a:off x="7679395" y="2314537"/>
            <a:ext cx="3163263" cy="63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</a:t>
            </a:r>
            <a:r>
              <a:rPr lang="en-US" altLang="zh-CN" sz="1800" b="1" dirty="0" err="1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Morlet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小波方法从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scout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的时间序列中提取特征。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709856" y="2791675"/>
            <a:ext cx="4334985" cy="3639924"/>
            <a:chOff x="3345274" y="1792649"/>
            <a:chExt cx="5437512" cy="456567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345274" y="3641573"/>
              <a:ext cx="1264071" cy="1264071"/>
              <a:chOff x="3602100" y="4141250"/>
              <a:chExt cx="1264071" cy="1264071"/>
            </a:xfrm>
          </p:grpSpPr>
          <p:sp>
            <p:nvSpPr>
              <p:cNvPr id="61" name="Freeform 8"/>
              <p:cNvSpPr>
                <a:spLocks noEditPoints="1"/>
              </p:cNvSpPr>
              <p:nvPr/>
            </p:nvSpPr>
            <p:spPr bwMode="auto">
              <a:xfrm>
                <a:off x="3602100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7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3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8 w 1386"/>
                  <a:gd name="T39" fmla="*/ 105 h 1385"/>
                  <a:gd name="T40" fmla="*/ 634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5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0 w 1386"/>
                  <a:gd name="T55" fmla="*/ 634 h 1385"/>
                  <a:gd name="T56" fmla="*/ 0 w 1386"/>
                  <a:gd name="T57" fmla="*/ 744 h 1385"/>
                  <a:gd name="T58" fmla="*/ 123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4" y="233"/>
                      <a:pt x="1284" y="526"/>
                      <a:pt x="1214" y="817"/>
                    </a:cubicBezTo>
                    <a:cubicBezTo>
                      <a:pt x="1145" y="1108"/>
                      <a:pt x="852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6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7" y="1312"/>
                    </a:lnTo>
                    <a:lnTo>
                      <a:pt x="1101" y="1255"/>
                    </a:lnTo>
                    <a:lnTo>
                      <a:pt x="1067" y="1142"/>
                    </a:lnTo>
                    <a:cubicBezTo>
                      <a:pt x="1085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3" y="318"/>
                    </a:lnTo>
                    <a:cubicBezTo>
                      <a:pt x="1131" y="303"/>
                      <a:pt x="1118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1" y="6"/>
                    </a:lnTo>
                    <a:lnTo>
                      <a:pt x="748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4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4" y="130"/>
                    </a:lnTo>
                    <a:lnTo>
                      <a:pt x="315" y="233"/>
                    </a:lnTo>
                    <a:cubicBezTo>
                      <a:pt x="295" y="250"/>
                      <a:pt x="275" y="269"/>
                      <a:pt x="256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5" y="457"/>
                      <a:pt x="138" y="476"/>
                    </a:cubicBezTo>
                    <a:lnTo>
                      <a:pt x="32" y="476"/>
                    </a:lnTo>
                    <a:lnTo>
                      <a:pt x="6" y="584"/>
                    </a:lnTo>
                    <a:lnTo>
                      <a:pt x="100" y="634"/>
                    </a:lnTo>
                    <a:cubicBezTo>
                      <a:pt x="98" y="657"/>
                      <a:pt x="97" y="680"/>
                      <a:pt x="97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09"/>
                      <a:pt x="148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8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3714461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6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327970" y="1792649"/>
              <a:ext cx="1264071" cy="1264071"/>
              <a:chOff x="4637435" y="223185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4637435" y="223185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4749797" y="2348228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537621" y="1834072"/>
              <a:ext cx="1264071" cy="1264071"/>
              <a:chOff x="6847086" y="2273277"/>
              <a:chExt cx="1264071" cy="1264071"/>
            </a:xfrm>
          </p:grpSpPr>
          <p:sp>
            <p:nvSpPr>
              <p:cNvPr id="52" name="Freeform 14"/>
              <p:cNvSpPr>
                <a:spLocks noEditPoints="1"/>
              </p:cNvSpPr>
              <p:nvPr/>
            </p:nvSpPr>
            <p:spPr bwMode="auto">
              <a:xfrm>
                <a:off x="6847086" y="2273277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9 h 1385"/>
                  <a:gd name="T4" fmla="*/ 477 w 1386"/>
                  <a:gd name="T5" fmla="*/ 1354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2 h 1385"/>
                  <a:gd name="T12" fmla="*/ 1008 w 1386"/>
                  <a:gd name="T13" fmla="*/ 1313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9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9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3 h 1385"/>
                  <a:gd name="T46" fmla="*/ 316 w 1386"/>
                  <a:gd name="T47" fmla="*/ 234 h 1385"/>
                  <a:gd name="T48" fmla="*/ 157 w 1386"/>
                  <a:gd name="T49" fmla="*/ 250 h 1385"/>
                  <a:gd name="T50" fmla="*/ 163 w 1386"/>
                  <a:gd name="T51" fmla="*/ 422 h 1385"/>
                  <a:gd name="T52" fmla="*/ 32 w 1386"/>
                  <a:gd name="T53" fmla="*/ 477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70 h 1385"/>
                  <a:gd name="T64" fmla="*/ 236 w 1386"/>
                  <a:gd name="T65" fmla="*/ 1217 h 1385"/>
                  <a:gd name="T66" fmla="*/ 411 w 1386"/>
                  <a:gd name="T67" fmla="*/ 1212 h 1385"/>
                  <a:gd name="T68" fmla="*/ 477 w 1386"/>
                  <a:gd name="T69" fmla="*/ 1354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5" y="234"/>
                      <a:pt x="1284" y="526"/>
                      <a:pt x="1215" y="817"/>
                    </a:cubicBezTo>
                    <a:cubicBezTo>
                      <a:pt x="1145" y="1109"/>
                      <a:pt x="852" y="1288"/>
                      <a:pt x="561" y="1219"/>
                    </a:cubicBezTo>
                    <a:cubicBezTo>
                      <a:pt x="270" y="1149"/>
                      <a:pt x="90" y="857"/>
                      <a:pt x="160" y="565"/>
                    </a:cubicBezTo>
                    <a:close/>
                    <a:moveTo>
                      <a:pt x="477" y="1354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1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0"/>
                      <a:pt x="1119" y="1093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40"/>
                      <a:pt x="1229" y="924"/>
                      <a:pt x="1235" y="909"/>
                    </a:cubicBezTo>
                    <a:lnTo>
                      <a:pt x="1354" y="909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1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9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3"/>
                      <a:pt x="701" y="101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4"/>
                      <a:pt x="475" y="141"/>
                      <a:pt x="455" y="149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7" y="289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2"/>
                    </a:lnTo>
                    <a:cubicBezTo>
                      <a:pt x="154" y="439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70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7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4"/>
                      <a:pt x="454" y="1233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15"/>
              <p:cNvSpPr/>
              <p:nvPr/>
            </p:nvSpPr>
            <p:spPr bwMode="auto">
              <a:xfrm>
                <a:off x="6959448" y="2389652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7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518715" y="3641573"/>
              <a:ext cx="1264071" cy="1264071"/>
              <a:chOff x="7775541" y="4141250"/>
              <a:chExt cx="1264071" cy="1264071"/>
            </a:xfrm>
          </p:grpSpPr>
          <p:sp>
            <p:nvSpPr>
              <p:cNvPr id="50" name="Freeform 16"/>
              <p:cNvSpPr>
                <a:spLocks noEditPoints="1"/>
              </p:cNvSpPr>
              <p:nvPr/>
            </p:nvSpPr>
            <p:spPr bwMode="auto">
              <a:xfrm>
                <a:off x="7775541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8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2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6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30" y="274"/>
                      <a:pt x="522" y="94"/>
                      <a:pt x="813" y="164"/>
                    </a:cubicBezTo>
                    <a:cubicBezTo>
                      <a:pt x="1105" y="233"/>
                      <a:pt x="1284" y="526"/>
                      <a:pt x="1215" y="817"/>
                    </a:cubicBezTo>
                    <a:cubicBezTo>
                      <a:pt x="1145" y="1108"/>
                      <a:pt x="853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8" y="1312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2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5" y="130"/>
                    </a:lnTo>
                    <a:lnTo>
                      <a:pt x="316" y="233"/>
                    </a:lnTo>
                    <a:cubicBezTo>
                      <a:pt x="295" y="250"/>
                      <a:pt x="275" y="269"/>
                      <a:pt x="257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6" y="457"/>
                      <a:pt x="138" y="476"/>
                    </a:cubicBezTo>
                    <a:lnTo>
                      <a:pt x="32" y="476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7"/>
                      <a:pt x="97" y="680"/>
                      <a:pt x="98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Freeform 17"/>
              <p:cNvSpPr/>
              <p:nvPr/>
            </p:nvSpPr>
            <p:spPr bwMode="auto">
              <a:xfrm>
                <a:off x="7887903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53985" y="3841682"/>
              <a:ext cx="2216803" cy="7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研究内容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584046" y="3921193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01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74768" y="2045812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02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784419" y="2083087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03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770510" y="3927615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04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EF2CB5B-8086-4620-AC57-7013D7103B1F}"/>
              </a:ext>
            </a:extLst>
          </p:cNvPr>
          <p:cNvSpPr txBox="1"/>
          <p:nvPr/>
        </p:nvSpPr>
        <p:spPr>
          <a:xfrm>
            <a:off x="3709856" y="1558687"/>
            <a:ext cx="5637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结合脑电图源成像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</a:rPr>
              <a:t>(ESI)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技术和卷积神经网络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</a:rPr>
              <a:t>(CNN)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的新方法，以对运动想象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</a:rPr>
              <a:t>(MI)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任务进行分类。</a:t>
            </a:r>
          </a:p>
        </p:txBody>
      </p:sp>
      <p:sp>
        <p:nvSpPr>
          <p:cNvPr id="36" name="标题 4">
            <a:extLst>
              <a:ext uri="{FF2B5EF4-FFF2-40B4-BE49-F238E27FC236}">
                <a16:creationId xmlns:a16="http://schemas.microsoft.com/office/drawing/2014/main" id="{9D286EFD-0D6E-4010-A489-0616C4E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5" y="858539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二：主要研究内容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7B8917A-9778-4ADF-9A7E-7100DB7B2E98}"/>
              </a:ext>
            </a:extLst>
          </p:cNvPr>
          <p:cNvSpPr txBox="1"/>
          <p:nvPr/>
        </p:nvSpPr>
        <p:spPr>
          <a:xfrm>
            <a:off x="657995" y="56621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将传感器空间的活动转化为源空间的活动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CE11D50-B11B-4095-9F60-7543EEBA5414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09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3" grpId="0"/>
      <p:bldP spid="10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28"/>
          <p:cNvSpPr txBox="1"/>
          <p:nvPr/>
        </p:nvSpPr>
        <p:spPr>
          <a:xfrm>
            <a:off x="3451004" y="1418109"/>
            <a:ext cx="7455121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</a:t>
            </a:r>
            <a:r>
              <a:rPr lang="en-US" altLang="zh-CN" sz="2400" b="1" dirty="0" err="1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Morlet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小波方法从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scout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的时间序列中提取特征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97598" y="2791675"/>
            <a:ext cx="2476595" cy="3639924"/>
            <a:chOff x="4327970" y="1792649"/>
            <a:chExt cx="3106473" cy="456567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327970" y="1792649"/>
              <a:ext cx="1264071" cy="1264071"/>
              <a:chOff x="4637435" y="223185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4637435" y="223185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4749797" y="2348228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53985" y="3841682"/>
              <a:ext cx="2216803" cy="7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研究内容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74767" y="2045812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03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</p:grpSp>
      <p:sp>
        <p:nvSpPr>
          <p:cNvPr id="36" name="标题 4">
            <a:extLst>
              <a:ext uri="{FF2B5EF4-FFF2-40B4-BE49-F238E27FC236}">
                <a16:creationId xmlns:a16="http://schemas.microsoft.com/office/drawing/2014/main" id="{9D286EFD-0D6E-4010-A489-0616C4E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5" y="858539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二：主要研究内容</a:t>
            </a: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EFBD7-B394-41FF-A160-1ADE7C1BEEC7}"/>
              </a:ext>
            </a:extLst>
          </p:cNvPr>
          <p:cNvSpPr txBox="1"/>
          <p:nvPr/>
        </p:nvSpPr>
        <p:spPr>
          <a:xfrm>
            <a:off x="5809263" y="5255225"/>
            <a:ext cx="425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4 scout</a:t>
            </a:r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时间序列提取（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JTFA</a:t>
            </a:r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时频分析）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ECCA17-3187-4B00-9640-B42AEDE3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726" y="1992488"/>
            <a:ext cx="8350149" cy="323474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C986EE3-37E5-464B-A006-786797AC2261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50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4" name="文本框 23"/>
          <p:cNvSpPr txBox="1"/>
          <p:nvPr/>
        </p:nvSpPr>
        <p:spPr>
          <a:xfrm>
            <a:off x="3051312" y="2443843"/>
            <a:ext cx="13115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41963" y="2523202"/>
            <a:ext cx="4238307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脑电数据预处理基础知识学习与实践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87AB469-5175-4041-AEFD-DC53CFD8A136}"/>
              </a:ext>
            </a:extLst>
          </p:cNvPr>
          <p:cNvSpPr txBox="1"/>
          <p:nvPr/>
        </p:nvSpPr>
        <p:spPr>
          <a:xfrm>
            <a:off x="10680192" y="602804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47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3CCB83-4187-487D-BD0E-A71CB98E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6" y="487369"/>
            <a:ext cx="5856877" cy="5835502"/>
          </a:xfrm>
          <a:prstGeom prst="rect">
            <a:avLst/>
          </a:prstGeom>
        </p:spPr>
      </p:pic>
      <p:sp>
        <p:nvSpPr>
          <p:cNvPr id="88" name="TextBox 28"/>
          <p:cNvSpPr txBox="1"/>
          <p:nvPr/>
        </p:nvSpPr>
        <p:spPr>
          <a:xfrm>
            <a:off x="724489" y="1423721"/>
            <a:ext cx="3019340" cy="1292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</a:t>
            </a:r>
            <a:r>
              <a:rPr lang="en-US" altLang="zh-CN" sz="2400" b="1" dirty="0" err="1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Morlet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小波方法从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scout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的时间序列中提取特征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97598" y="2791675"/>
            <a:ext cx="2476595" cy="3639924"/>
            <a:chOff x="4327970" y="1792649"/>
            <a:chExt cx="3106473" cy="456567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327970" y="1792649"/>
              <a:ext cx="1264071" cy="1264071"/>
              <a:chOff x="4637435" y="223185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4637435" y="223185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4749797" y="2348228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53985" y="3841682"/>
              <a:ext cx="2216803" cy="7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研究内容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74767" y="2045812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03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</p:grpSp>
      <p:sp>
        <p:nvSpPr>
          <p:cNvPr id="36" name="标题 4">
            <a:extLst>
              <a:ext uri="{FF2B5EF4-FFF2-40B4-BE49-F238E27FC236}">
                <a16:creationId xmlns:a16="http://schemas.microsoft.com/office/drawing/2014/main" id="{9D286EFD-0D6E-4010-A489-0616C4E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5" y="858539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二：主要研究内容</a:t>
            </a: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EFBD7-B394-41FF-A160-1ADE7C1BEEC7}"/>
              </a:ext>
            </a:extLst>
          </p:cNvPr>
          <p:cNvSpPr txBox="1"/>
          <p:nvPr/>
        </p:nvSpPr>
        <p:spPr>
          <a:xfrm>
            <a:off x="5104413" y="5915988"/>
            <a:ext cx="425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5 scout</a:t>
            </a:r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时频图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BA6DD1-3BE2-41BB-A426-5832B6E7EEED}"/>
              </a:ext>
            </a:extLst>
          </p:cNvPr>
          <p:cNvSpPr txBox="1"/>
          <p:nvPr/>
        </p:nvSpPr>
        <p:spPr>
          <a:xfrm>
            <a:off x="9952623" y="665522"/>
            <a:ext cx="1820276" cy="20313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时间和频率互补的时频分析方法提供了时域和频域的联合分布信息，清晰地描述了信号频率与时间的关系。</a:t>
            </a:r>
            <a:endParaRPr lang="zh-CN" altLang="en-US" dirty="0">
              <a:latin typeface="Times New Roman" panose="02020603050405020304" pitchFamily="18" charset="0"/>
              <a:ea typeface="思源黑体" panose="020B050000000000000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E8A951-08A1-4DCD-B516-AA3C44067A0A}"/>
              </a:ext>
            </a:extLst>
          </p:cNvPr>
          <p:cNvSpPr txBox="1"/>
          <p:nvPr/>
        </p:nvSpPr>
        <p:spPr>
          <a:xfrm>
            <a:off x="9985182" y="3119811"/>
            <a:ext cx="1820276" cy="2862322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显然，只有部分时频映射是红色的，表明每个任务只对特定的频率和时间敏感。由于图的数量比较大，研究者使用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CNN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黑体" panose="020B0500000000000000"/>
              </a:rPr>
              <a:t>来选择和学习这些图中最基本的特征。</a:t>
            </a:r>
            <a:endParaRPr lang="zh-CN" altLang="en-US" dirty="0">
              <a:latin typeface="Times New Roman" panose="02020603050405020304" pitchFamily="18" charset="0"/>
              <a:ea typeface="思源黑体" panose="020B050000000000000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43916F3-ED39-41DE-B9B0-57F40E52E138}"/>
              </a:ext>
            </a:extLst>
          </p:cNvPr>
          <p:cNvSpPr txBox="1"/>
          <p:nvPr/>
        </p:nvSpPr>
        <p:spPr>
          <a:xfrm>
            <a:off x="11233403" y="6019467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80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28"/>
          <p:cNvSpPr txBox="1"/>
          <p:nvPr/>
        </p:nvSpPr>
        <p:spPr>
          <a:xfrm>
            <a:off x="833120" y="2538699"/>
            <a:ext cx="3283251" cy="63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在运动皮层中创建十个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scout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来选择感兴趣的区域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(ROI)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</a:p>
        </p:txBody>
      </p:sp>
      <p:sp>
        <p:nvSpPr>
          <p:cNvPr id="103" name="TextBox 28"/>
          <p:cNvSpPr txBox="1"/>
          <p:nvPr/>
        </p:nvSpPr>
        <p:spPr>
          <a:xfrm>
            <a:off x="521936" y="4631339"/>
            <a:ext cx="3074346" cy="969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ESI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技术采用边界元法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(BEM)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和加权最小范数估计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(WMNE)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分别解决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EEG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正向和逆向问题。</a:t>
            </a:r>
          </a:p>
        </p:txBody>
      </p:sp>
      <p:sp>
        <p:nvSpPr>
          <p:cNvPr id="107" name="TextBox 28"/>
          <p:cNvSpPr txBox="1"/>
          <p:nvPr/>
        </p:nvSpPr>
        <p:spPr>
          <a:xfrm>
            <a:off x="7679395" y="2314537"/>
            <a:ext cx="3163263" cy="63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</a:t>
            </a:r>
            <a:r>
              <a:rPr lang="en-US" altLang="zh-CN" sz="1800" b="1" dirty="0" err="1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Morlet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小波方法从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scout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的时间序列中提取特征。</a:t>
            </a:r>
          </a:p>
        </p:txBody>
      </p:sp>
      <p:sp>
        <p:nvSpPr>
          <p:cNvPr id="111" name="TextBox 28"/>
          <p:cNvSpPr txBox="1"/>
          <p:nvPr/>
        </p:nvSpPr>
        <p:spPr>
          <a:xfrm>
            <a:off x="8405951" y="4622051"/>
            <a:ext cx="2436707" cy="636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CNN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对</a:t>
            </a:r>
            <a:r>
              <a:rPr lang="en-US" altLang="zh-CN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MI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任务进行分类。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709856" y="2791675"/>
            <a:ext cx="4334985" cy="3639924"/>
            <a:chOff x="3345274" y="1792649"/>
            <a:chExt cx="5437512" cy="456567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345274" y="3641573"/>
              <a:ext cx="1264071" cy="1264071"/>
              <a:chOff x="3602100" y="4141250"/>
              <a:chExt cx="1264071" cy="1264071"/>
            </a:xfrm>
          </p:grpSpPr>
          <p:sp>
            <p:nvSpPr>
              <p:cNvPr id="61" name="Freeform 8"/>
              <p:cNvSpPr>
                <a:spLocks noEditPoints="1"/>
              </p:cNvSpPr>
              <p:nvPr/>
            </p:nvSpPr>
            <p:spPr bwMode="auto">
              <a:xfrm>
                <a:off x="3602100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7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3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8 w 1386"/>
                  <a:gd name="T39" fmla="*/ 105 h 1385"/>
                  <a:gd name="T40" fmla="*/ 634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5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0 w 1386"/>
                  <a:gd name="T55" fmla="*/ 634 h 1385"/>
                  <a:gd name="T56" fmla="*/ 0 w 1386"/>
                  <a:gd name="T57" fmla="*/ 744 h 1385"/>
                  <a:gd name="T58" fmla="*/ 123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4" y="233"/>
                      <a:pt x="1284" y="526"/>
                      <a:pt x="1214" y="817"/>
                    </a:cubicBezTo>
                    <a:cubicBezTo>
                      <a:pt x="1145" y="1108"/>
                      <a:pt x="852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6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7" y="1312"/>
                    </a:lnTo>
                    <a:lnTo>
                      <a:pt x="1101" y="1255"/>
                    </a:lnTo>
                    <a:lnTo>
                      <a:pt x="1067" y="1142"/>
                    </a:lnTo>
                    <a:cubicBezTo>
                      <a:pt x="1085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3" y="318"/>
                    </a:lnTo>
                    <a:cubicBezTo>
                      <a:pt x="1131" y="303"/>
                      <a:pt x="1118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1" y="6"/>
                    </a:lnTo>
                    <a:lnTo>
                      <a:pt x="748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4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4" y="130"/>
                    </a:lnTo>
                    <a:lnTo>
                      <a:pt x="315" y="233"/>
                    </a:lnTo>
                    <a:cubicBezTo>
                      <a:pt x="295" y="250"/>
                      <a:pt x="275" y="269"/>
                      <a:pt x="256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5" y="457"/>
                      <a:pt x="138" y="476"/>
                    </a:cubicBezTo>
                    <a:lnTo>
                      <a:pt x="32" y="476"/>
                    </a:lnTo>
                    <a:lnTo>
                      <a:pt x="6" y="584"/>
                    </a:lnTo>
                    <a:lnTo>
                      <a:pt x="100" y="634"/>
                    </a:lnTo>
                    <a:cubicBezTo>
                      <a:pt x="98" y="657"/>
                      <a:pt x="97" y="680"/>
                      <a:pt x="97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09"/>
                      <a:pt x="148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8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3714461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6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327970" y="1792649"/>
              <a:ext cx="1264071" cy="1264071"/>
              <a:chOff x="4637435" y="223185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4637435" y="223185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4749797" y="2348228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537621" y="1834072"/>
              <a:ext cx="1264071" cy="1264071"/>
              <a:chOff x="6847086" y="2273277"/>
              <a:chExt cx="1264071" cy="1264071"/>
            </a:xfrm>
          </p:grpSpPr>
          <p:sp>
            <p:nvSpPr>
              <p:cNvPr id="52" name="Freeform 14"/>
              <p:cNvSpPr>
                <a:spLocks noEditPoints="1"/>
              </p:cNvSpPr>
              <p:nvPr/>
            </p:nvSpPr>
            <p:spPr bwMode="auto">
              <a:xfrm>
                <a:off x="6847086" y="2273277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9 h 1385"/>
                  <a:gd name="T4" fmla="*/ 477 w 1386"/>
                  <a:gd name="T5" fmla="*/ 1354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2 h 1385"/>
                  <a:gd name="T12" fmla="*/ 1008 w 1386"/>
                  <a:gd name="T13" fmla="*/ 1313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9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9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3 h 1385"/>
                  <a:gd name="T46" fmla="*/ 316 w 1386"/>
                  <a:gd name="T47" fmla="*/ 234 h 1385"/>
                  <a:gd name="T48" fmla="*/ 157 w 1386"/>
                  <a:gd name="T49" fmla="*/ 250 h 1385"/>
                  <a:gd name="T50" fmla="*/ 163 w 1386"/>
                  <a:gd name="T51" fmla="*/ 422 h 1385"/>
                  <a:gd name="T52" fmla="*/ 32 w 1386"/>
                  <a:gd name="T53" fmla="*/ 477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70 h 1385"/>
                  <a:gd name="T64" fmla="*/ 236 w 1386"/>
                  <a:gd name="T65" fmla="*/ 1217 h 1385"/>
                  <a:gd name="T66" fmla="*/ 411 w 1386"/>
                  <a:gd name="T67" fmla="*/ 1212 h 1385"/>
                  <a:gd name="T68" fmla="*/ 477 w 1386"/>
                  <a:gd name="T69" fmla="*/ 1354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5" y="234"/>
                      <a:pt x="1284" y="526"/>
                      <a:pt x="1215" y="817"/>
                    </a:cubicBezTo>
                    <a:cubicBezTo>
                      <a:pt x="1145" y="1109"/>
                      <a:pt x="852" y="1288"/>
                      <a:pt x="561" y="1219"/>
                    </a:cubicBezTo>
                    <a:cubicBezTo>
                      <a:pt x="270" y="1149"/>
                      <a:pt x="90" y="857"/>
                      <a:pt x="160" y="565"/>
                    </a:cubicBezTo>
                    <a:close/>
                    <a:moveTo>
                      <a:pt x="477" y="1354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1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0"/>
                      <a:pt x="1119" y="1093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40"/>
                      <a:pt x="1229" y="924"/>
                      <a:pt x="1235" y="909"/>
                    </a:cubicBezTo>
                    <a:lnTo>
                      <a:pt x="1354" y="909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1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9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3"/>
                      <a:pt x="701" y="101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4"/>
                      <a:pt x="475" y="141"/>
                      <a:pt x="455" y="149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7" y="289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2"/>
                    </a:lnTo>
                    <a:cubicBezTo>
                      <a:pt x="154" y="439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70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7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4"/>
                      <a:pt x="454" y="1233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15"/>
              <p:cNvSpPr/>
              <p:nvPr/>
            </p:nvSpPr>
            <p:spPr bwMode="auto">
              <a:xfrm>
                <a:off x="6959448" y="2389652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7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518715" y="3641573"/>
              <a:ext cx="1264071" cy="1264071"/>
              <a:chOff x="7775541" y="4141250"/>
              <a:chExt cx="1264071" cy="1264071"/>
            </a:xfrm>
          </p:grpSpPr>
          <p:sp>
            <p:nvSpPr>
              <p:cNvPr id="50" name="Freeform 16"/>
              <p:cNvSpPr>
                <a:spLocks noEditPoints="1"/>
              </p:cNvSpPr>
              <p:nvPr/>
            </p:nvSpPr>
            <p:spPr bwMode="auto">
              <a:xfrm>
                <a:off x="7775541" y="4141250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8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2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6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30" y="274"/>
                      <a:pt x="522" y="94"/>
                      <a:pt x="813" y="164"/>
                    </a:cubicBezTo>
                    <a:cubicBezTo>
                      <a:pt x="1105" y="233"/>
                      <a:pt x="1284" y="526"/>
                      <a:pt x="1215" y="817"/>
                    </a:cubicBezTo>
                    <a:cubicBezTo>
                      <a:pt x="1145" y="1108"/>
                      <a:pt x="853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8" y="1312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2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5" y="130"/>
                    </a:lnTo>
                    <a:lnTo>
                      <a:pt x="316" y="233"/>
                    </a:lnTo>
                    <a:cubicBezTo>
                      <a:pt x="295" y="250"/>
                      <a:pt x="275" y="269"/>
                      <a:pt x="257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6" y="457"/>
                      <a:pt x="138" y="476"/>
                    </a:cubicBezTo>
                    <a:lnTo>
                      <a:pt x="32" y="476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7"/>
                      <a:pt x="97" y="680"/>
                      <a:pt x="98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Freeform 17"/>
              <p:cNvSpPr/>
              <p:nvPr/>
            </p:nvSpPr>
            <p:spPr bwMode="auto">
              <a:xfrm>
                <a:off x="7887903" y="4257626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53985" y="3841682"/>
              <a:ext cx="2216803" cy="7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研究内容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584046" y="3921193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01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74768" y="2045812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02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784419" y="2083087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03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770510" y="3927615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04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EF2CB5B-8086-4620-AC57-7013D7103B1F}"/>
              </a:ext>
            </a:extLst>
          </p:cNvPr>
          <p:cNvSpPr txBox="1"/>
          <p:nvPr/>
        </p:nvSpPr>
        <p:spPr>
          <a:xfrm>
            <a:off x="3709856" y="1558687"/>
            <a:ext cx="5637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结合脑电图源成像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</a:rPr>
              <a:t>(ESI)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技术和卷积神经网络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</a:rPr>
              <a:t>(CNN)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的新方法，以对运动想象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 pitchFamily="34" charset="-122"/>
              </a:rPr>
              <a:t>(MI)</a:t>
            </a:r>
            <a:r>
              <a:rPr lang="zh-CN" altLang="en-US" b="1" dirty="0">
                <a:solidFill>
                  <a:srgbClr val="FF0000"/>
                </a:solidFill>
                <a:ea typeface="思源黑体" panose="020B0500000000000000" pitchFamily="34" charset="-122"/>
              </a:rPr>
              <a:t>任务进行分类。</a:t>
            </a:r>
          </a:p>
        </p:txBody>
      </p:sp>
      <p:sp>
        <p:nvSpPr>
          <p:cNvPr id="36" name="标题 4">
            <a:extLst>
              <a:ext uri="{FF2B5EF4-FFF2-40B4-BE49-F238E27FC236}">
                <a16:creationId xmlns:a16="http://schemas.microsoft.com/office/drawing/2014/main" id="{9D286EFD-0D6E-4010-A489-0616C4E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5" y="858539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二：主要研究内容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7B8917A-9778-4ADF-9A7E-7100DB7B2E98}"/>
              </a:ext>
            </a:extLst>
          </p:cNvPr>
          <p:cNvSpPr txBox="1"/>
          <p:nvPr/>
        </p:nvSpPr>
        <p:spPr>
          <a:xfrm>
            <a:off x="657995" y="56621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将传感器空间的活动转化为源空间的活动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1349B42-1FBC-4D1D-8B08-EAB3BEA294D7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34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E25FDC0-0DB7-4BBA-BFEB-05D833C2A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2062" y="419560"/>
            <a:ext cx="6260672" cy="5365708"/>
          </a:xfrm>
          <a:prstGeom prst="rect">
            <a:avLst/>
          </a:prstGeom>
        </p:spPr>
      </p:pic>
      <p:sp>
        <p:nvSpPr>
          <p:cNvPr id="88" name="TextBox 28"/>
          <p:cNvSpPr txBox="1"/>
          <p:nvPr/>
        </p:nvSpPr>
        <p:spPr>
          <a:xfrm>
            <a:off x="-2909389" y="2065888"/>
            <a:ext cx="7455121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CNN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对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MI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任务进行分类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97598" y="2791675"/>
            <a:ext cx="2476595" cy="3639924"/>
            <a:chOff x="4327970" y="1792649"/>
            <a:chExt cx="3106473" cy="456567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327970" y="1792649"/>
              <a:ext cx="1264071" cy="1264071"/>
              <a:chOff x="4637435" y="223185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4637435" y="223185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4749797" y="2348228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53985" y="3841682"/>
              <a:ext cx="2216803" cy="7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研究内容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74767" y="2045812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04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</p:grpSp>
      <p:sp>
        <p:nvSpPr>
          <p:cNvPr id="36" name="标题 4">
            <a:extLst>
              <a:ext uri="{FF2B5EF4-FFF2-40B4-BE49-F238E27FC236}">
                <a16:creationId xmlns:a16="http://schemas.microsoft.com/office/drawing/2014/main" id="{9D286EFD-0D6E-4010-A489-0616C4E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5" y="858539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二：主要研究内容</a:t>
            </a: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7A50B5-C344-4F56-B024-57FA7D6860E4}"/>
              </a:ext>
            </a:extLst>
          </p:cNvPr>
          <p:cNvSpPr txBox="1"/>
          <p:nvPr/>
        </p:nvSpPr>
        <p:spPr>
          <a:xfrm>
            <a:off x="3683576" y="5785268"/>
            <a:ext cx="7751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思源黑体" panose="020B0500000000000000"/>
              </a:rPr>
              <a:t>图</a:t>
            </a:r>
            <a:r>
              <a:rPr lang="en-US" altLang="zh-CN" dirty="0">
                <a:ea typeface="思源黑体" panose="020B0500000000000000"/>
              </a:rPr>
              <a:t>6 CNN</a:t>
            </a:r>
            <a:r>
              <a:rPr lang="zh-CN" altLang="en-US" dirty="0">
                <a:ea typeface="思源黑体" panose="020B0500000000000000"/>
              </a:rPr>
              <a:t>架构图解。该模型由六个卷积层、两个最大池化层组成以及两个全连接层组成。</a:t>
            </a:r>
            <a:r>
              <a:rPr lang="en-US" altLang="zh-CN" b="1" dirty="0">
                <a:solidFill>
                  <a:srgbClr val="FF0000"/>
                </a:solidFill>
                <a:ea typeface="思源黑体" panose="020B0500000000000000"/>
              </a:rPr>
              <a:t>Adam</a:t>
            </a:r>
            <a:r>
              <a:rPr lang="zh-CN" altLang="en-US" dirty="0">
                <a:ea typeface="思源黑体" panose="020B0500000000000000"/>
              </a:rPr>
              <a:t>被用来优化算法。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410B26-D471-4E5A-9FF1-103106BF01AC}"/>
              </a:ext>
            </a:extLst>
          </p:cNvPr>
          <p:cNvSpPr txBox="1"/>
          <p:nvPr/>
        </p:nvSpPr>
        <p:spPr>
          <a:xfrm>
            <a:off x="11304802" y="5923767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40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97598" y="2791675"/>
            <a:ext cx="2476595" cy="3639924"/>
            <a:chOff x="4327970" y="1792649"/>
            <a:chExt cx="3106473" cy="456567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327970" y="1792649"/>
              <a:ext cx="1264071" cy="1264071"/>
              <a:chOff x="4637435" y="223185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4637435" y="223185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4749797" y="2348228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53985" y="3841682"/>
              <a:ext cx="2216803" cy="70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研究内容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574767" y="2045812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latin typeface="思源黑体" panose="020B0500000000000000" pitchFamily="34" charset="-122"/>
                </a:rPr>
                <a:t>04</a:t>
              </a:r>
              <a:endParaRPr lang="zh-CN" altLang="en-US" sz="2800" dirty="0">
                <a:solidFill>
                  <a:schemeClr val="bg2"/>
                </a:solidFill>
                <a:latin typeface="思源黑体" panose="020B0500000000000000" pitchFamily="34" charset="-122"/>
              </a:endParaRPr>
            </a:p>
          </p:txBody>
        </p:sp>
      </p:grpSp>
      <p:sp>
        <p:nvSpPr>
          <p:cNvPr id="36" name="标题 4">
            <a:extLst>
              <a:ext uri="{FF2B5EF4-FFF2-40B4-BE49-F238E27FC236}">
                <a16:creationId xmlns:a16="http://schemas.microsoft.com/office/drawing/2014/main" id="{9D286EFD-0D6E-4010-A489-0616C4E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5" y="858539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二：主要研究内容</a:t>
            </a: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EFBD7-B394-41FF-A160-1ADE7C1BEEC7}"/>
              </a:ext>
            </a:extLst>
          </p:cNvPr>
          <p:cNvSpPr txBox="1"/>
          <p:nvPr/>
        </p:nvSpPr>
        <p:spPr>
          <a:xfrm>
            <a:off x="3562350" y="6062267"/>
            <a:ext cx="862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7 </a:t>
            </a:r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样本特征图可视化。输入样本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32×20</a:t>
            </a:r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，第二次最大池化后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7×4=128</a:t>
            </a:r>
            <a:r>
              <a:rPr lang="zh-CN" altLang="en-US" dirty="0">
                <a:latin typeface="Times New Roman" panose="02020603050405020304" pitchFamily="18" charset="0"/>
                <a:ea typeface="思源黑体" panose="020B0500000000000000"/>
              </a:rPr>
              <a:t>个特征映射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7450E2-10C4-48F7-B253-B687268C8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63" y="525480"/>
            <a:ext cx="4362674" cy="5473981"/>
          </a:xfrm>
          <a:prstGeom prst="rect">
            <a:avLst/>
          </a:prstGeom>
        </p:spPr>
      </p:pic>
      <p:sp>
        <p:nvSpPr>
          <p:cNvPr id="16" name="TextBox 28">
            <a:extLst>
              <a:ext uri="{FF2B5EF4-FFF2-40B4-BE49-F238E27FC236}">
                <a16:creationId xmlns:a16="http://schemas.microsoft.com/office/drawing/2014/main" id="{3E0C0F66-8A82-43F2-9712-AC64F507AA81}"/>
              </a:ext>
            </a:extLst>
          </p:cNvPr>
          <p:cNvSpPr txBox="1"/>
          <p:nvPr/>
        </p:nvSpPr>
        <p:spPr>
          <a:xfrm>
            <a:off x="514044" y="1554611"/>
            <a:ext cx="3972232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CNN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对</a:t>
            </a:r>
            <a:r>
              <a:rPr lang="en-US" altLang="zh-CN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MI</a:t>
            </a:r>
            <a:r>
              <a:rPr lang="zh-CN" altLang="en-US" sz="24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任务进行分类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1AACCF-9004-4A72-AEF9-AE635678E722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49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右箭头 41"/>
          <p:cNvSpPr/>
          <p:nvPr/>
        </p:nvSpPr>
        <p:spPr>
          <a:xfrm>
            <a:off x="6351327" y="3387094"/>
            <a:ext cx="1185155" cy="31191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244C89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圆角右箭头 52"/>
          <p:cNvSpPr/>
          <p:nvPr/>
        </p:nvSpPr>
        <p:spPr>
          <a:xfrm flipH="1">
            <a:off x="4667122" y="3387094"/>
            <a:ext cx="1185155" cy="31191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244C89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5" name="圆角右箭头 61"/>
          <p:cNvSpPr/>
          <p:nvPr/>
        </p:nvSpPr>
        <p:spPr>
          <a:xfrm>
            <a:off x="6711001" y="4318709"/>
            <a:ext cx="1179257" cy="218752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244C89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6" name="圆角右箭头 83"/>
          <p:cNvSpPr/>
          <p:nvPr/>
        </p:nvSpPr>
        <p:spPr>
          <a:xfrm flipH="1">
            <a:off x="4310398" y="4318709"/>
            <a:ext cx="1179257" cy="218752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244C89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上箭头 45"/>
          <p:cNvSpPr/>
          <p:nvPr/>
        </p:nvSpPr>
        <p:spPr>
          <a:xfrm>
            <a:off x="5814767" y="2468879"/>
            <a:ext cx="601422" cy="4037351"/>
          </a:xfrm>
          <a:prstGeom prst="upArrow">
            <a:avLst/>
          </a:prstGeom>
          <a:solidFill>
            <a:srgbClr val="FFC000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393192" y="4443526"/>
            <a:ext cx="3979119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当目标出现在屏幕</a:t>
            </a:r>
            <a:r>
              <a:rPr lang="zh-CN" altLang="en-US" sz="1800" b="1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左侧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时，受试者想象打开和合上相应的拳头，直到目标消失。然后受试者放松。</a:t>
            </a:r>
          </a:p>
        </p:txBody>
      </p:sp>
      <p:sp>
        <p:nvSpPr>
          <p:cNvPr id="32" name="TextBox 9"/>
          <p:cNvSpPr txBox="1"/>
          <p:nvPr/>
        </p:nvSpPr>
        <p:spPr>
          <a:xfrm>
            <a:off x="658367" y="2851762"/>
            <a:ext cx="3979119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当目标出现在屏幕的</a:t>
            </a:r>
            <a:r>
              <a:rPr lang="zh-CN" altLang="en-US" sz="1800" b="1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右侧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时，受试者想象打开和合上相应的拳头，直到目标消失。然后受试者放松。</a:t>
            </a:r>
          </a:p>
        </p:txBody>
      </p:sp>
      <p:sp>
        <p:nvSpPr>
          <p:cNvPr id="38" name="TextBox 9"/>
          <p:cNvSpPr txBox="1"/>
          <p:nvPr/>
        </p:nvSpPr>
        <p:spPr>
          <a:xfrm>
            <a:off x="7890258" y="2851761"/>
            <a:ext cx="3814062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当目标出现在屏幕顶部时，受试者想象打开和合上</a:t>
            </a:r>
            <a:r>
              <a:rPr lang="zh-CN" altLang="en-US" sz="1800" b="1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双拳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，直到目标消失。然后受试者放松。</a:t>
            </a:r>
          </a:p>
        </p:txBody>
      </p:sp>
      <p:sp>
        <p:nvSpPr>
          <p:cNvPr id="41" name="TextBox 9"/>
          <p:cNvSpPr txBox="1"/>
          <p:nvPr/>
        </p:nvSpPr>
        <p:spPr>
          <a:xfrm>
            <a:off x="7941044" y="4443525"/>
            <a:ext cx="3763276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当目标出现在屏幕底部时，目标会想象</a:t>
            </a:r>
            <a:r>
              <a:rPr lang="zh-CN" altLang="en-US" sz="1800" b="1" dirty="0">
                <a:solidFill>
                  <a:srgbClr val="FF00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双脚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张开和合拢，直到目标消失。然后受试者放松。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FD1E279-382A-4954-B92F-B4973FD6CDBA}"/>
              </a:ext>
            </a:extLst>
          </p:cNvPr>
          <p:cNvSpPr txBox="1"/>
          <p:nvPr/>
        </p:nvSpPr>
        <p:spPr>
          <a:xfrm>
            <a:off x="3206645" y="1065803"/>
            <a:ext cx="641908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思源黑体" panose="020B0500000000000000"/>
              </a:rPr>
              <a:t>在实验中，研究人员仅使用了随机选择的十个受试者的Ml trail(S5,S6，S7，S8,S9，S10，S11,S12，S13，S14)。</a:t>
            </a:r>
            <a:endParaRPr lang="en-US" altLang="zh-CN" b="1" dirty="0">
              <a:latin typeface="Times New Roman" panose="02020603050405020304" pitchFamily="18" charset="0"/>
              <a:ea typeface="思源黑体" panose="020B0500000000000000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这里用于分析的数据集包含每个受试者84次试验，每一类包含21次试验。在记录64通道脑电图时，受试者执行了不同的运动想象任务。</a:t>
            </a:r>
            <a:r>
              <a:rPr lang="zh-CN" altLang="en-US" sz="1600" dirty="0">
                <a:ea typeface="思源黑体" panose="020B0500000000000000"/>
              </a:rPr>
              <a:t>每个受试者针对以下四个任务中的每一个执行了</a:t>
            </a:r>
            <a:r>
              <a:rPr lang="zh-CN" altLang="en-US" sz="1600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3</a:t>
            </a:r>
            <a:r>
              <a:rPr lang="zh-CN" altLang="en-US" sz="1600" dirty="0">
                <a:ea typeface="思源黑体" panose="020B0500000000000000"/>
              </a:rPr>
              <a:t>轮</a:t>
            </a:r>
            <a:r>
              <a:rPr lang="zh-CN" altLang="en-US" sz="1600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21</a:t>
            </a:r>
            <a:r>
              <a:rPr lang="zh-CN" altLang="en-US" sz="1600" dirty="0">
                <a:ea typeface="思源黑体" panose="020B0500000000000000"/>
              </a:rPr>
              <a:t>次试验:</a:t>
            </a:r>
            <a:endParaRPr lang="en-US" altLang="zh-CN" sz="1600" dirty="0">
              <a:ea typeface="思源黑体" panose="020B0500000000000000"/>
            </a:endParaRPr>
          </a:p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标题 4">
            <a:extLst>
              <a:ext uri="{FF2B5EF4-FFF2-40B4-BE49-F238E27FC236}">
                <a16:creationId xmlns:a16="http://schemas.microsoft.com/office/drawing/2014/main" id="{48A3505D-9CE1-41AB-B468-F1F69EA7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938" y="868266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三：实验范式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5CAF519-6841-427C-8F46-AE12476114EB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01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4">
            <a:extLst>
              <a:ext uri="{FF2B5EF4-FFF2-40B4-BE49-F238E27FC236}">
                <a16:creationId xmlns:a16="http://schemas.microsoft.com/office/drawing/2014/main" id="{1E09F430-A3D4-4173-BB92-7693A2BD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8" y="752801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四：研究结果</a:t>
            </a:r>
          </a:p>
        </p:txBody>
      </p:sp>
      <p:grpSp>
        <p:nvGrpSpPr>
          <p:cNvPr id="72" name="Group 6">
            <a:extLst>
              <a:ext uri="{FF2B5EF4-FFF2-40B4-BE49-F238E27FC236}">
                <a16:creationId xmlns:a16="http://schemas.microsoft.com/office/drawing/2014/main" id="{DF50BAC3-0F3F-4BF0-B3E6-4C81DA993F86}"/>
              </a:ext>
            </a:extLst>
          </p:cNvPr>
          <p:cNvGrpSpPr>
            <a:grpSpLocks/>
          </p:cNvGrpSpPr>
          <p:nvPr/>
        </p:nvGrpSpPr>
        <p:grpSpPr bwMode="auto">
          <a:xfrm>
            <a:off x="5428094" y="5120541"/>
            <a:ext cx="4976813" cy="129778"/>
            <a:chOff x="3649517" y="6019293"/>
            <a:chExt cx="6636034" cy="171701"/>
          </a:xfrm>
        </p:grpSpPr>
        <p:cxnSp>
          <p:nvCxnSpPr>
            <p:cNvPr id="73" name="Straight Connector 7">
              <a:extLst>
                <a:ext uri="{FF2B5EF4-FFF2-40B4-BE49-F238E27FC236}">
                  <a16:creationId xmlns:a16="http://schemas.microsoft.com/office/drawing/2014/main" id="{D5DE777F-2AB3-44AC-9696-483C01302EC4}"/>
                </a:ext>
              </a:extLst>
            </p:cNvPr>
            <p:cNvCxnSpPr/>
            <p:nvPr/>
          </p:nvCxnSpPr>
          <p:spPr>
            <a:xfrm>
              <a:off x="3805099" y="6104356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74" name="Group 8">
              <a:extLst>
                <a:ext uri="{FF2B5EF4-FFF2-40B4-BE49-F238E27FC236}">
                  <a16:creationId xmlns:a16="http://schemas.microsoft.com/office/drawing/2014/main" id="{78704CE1-A91C-4576-A19F-4E5C489AD4A2}"/>
                </a:ext>
              </a:extLst>
            </p:cNvPr>
            <p:cNvGrpSpPr/>
            <p:nvPr/>
          </p:nvGrpSpPr>
          <p:grpSpPr>
            <a:xfrm>
              <a:off x="3649517" y="6019293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75" name="Oval 9">
                <a:extLst>
                  <a:ext uri="{FF2B5EF4-FFF2-40B4-BE49-F238E27FC236}">
                    <a16:creationId xmlns:a16="http://schemas.microsoft.com/office/drawing/2014/main" id="{2536627D-882E-435E-98C8-67C8D42A4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22C90177-2520-4DDC-8986-7F814E27E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77" name="Straight Connector 11">
            <a:extLst>
              <a:ext uri="{FF2B5EF4-FFF2-40B4-BE49-F238E27FC236}">
                <a16:creationId xmlns:a16="http://schemas.microsoft.com/office/drawing/2014/main" id="{07640932-48F9-4D65-8298-2687F5A636DC}"/>
              </a:ext>
            </a:extLst>
          </p:cNvPr>
          <p:cNvCxnSpPr/>
          <p:nvPr/>
        </p:nvCxnSpPr>
        <p:spPr>
          <a:xfrm>
            <a:off x="5492354" y="4597889"/>
            <a:ext cx="0" cy="48934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78" name="Group 12">
            <a:extLst>
              <a:ext uri="{FF2B5EF4-FFF2-40B4-BE49-F238E27FC236}">
                <a16:creationId xmlns:a16="http://schemas.microsoft.com/office/drawing/2014/main" id="{C7D104CC-8DE9-4A55-8D35-56377DBF1710}"/>
              </a:ext>
            </a:extLst>
          </p:cNvPr>
          <p:cNvGrpSpPr>
            <a:grpSpLocks/>
          </p:cNvGrpSpPr>
          <p:nvPr/>
        </p:nvGrpSpPr>
        <p:grpSpPr bwMode="auto">
          <a:xfrm>
            <a:off x="5428094" y="4444266"/>
            <a:ext cx="4976813" cy="129778"/>
            <a:chOff x="3649517" y="5117655"/>
            <a:chExt cx="6636034" cy="171701"/>
          </a:xfrm>
        </p:grpSpPr>
        <p:cxnSp>
          <p:nvCxnSpPr>
            <p:cNvPr id="79" name="Straight Connector 13">
              <a:extLst>
                <a:ext uri="{FF2B5EF4-FFF2-40B4-BE49-F238E27FC236}">
                  <a16:creationId xmlns:a16="http://schemas.microsoft.com/office/drawing/2014/main" id="{E7BA28B3-3658-46BD-8B16-73BF06C82F80}"/>
                </a:ext>
              </a:extLst>
            </p:cNvPr>
            <p:cNvCxnSpPr/>
            <p:nvPr/>
          </p:nvCxnSpPr>
          <p:spPr>
            <a:xfrm>
              <a:off x="3805099" y="5193267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80" name="Group 14">
              <a:extLst>
                <a:ext uri="{FF2B5EF4-FFF2-40B4-BE49-F238E27FC236}">
                  <a16:creationId xmlns:a16="http://schemas.microsoft.com/office/drawing/2014/main" id="{2B05AABE-D8DF-4A18-BFBB-2168AEBA5FE4}"/>
                </a:ext>
              </a:extLst>
            </p:cNvPr>
            <p:cNvGrpSpPr/>
            <p:nvPr/>
          </p:nvGrpSpPr>
          <p:grpSpPr>
            <a:xfrm>
              <a:off x="3649517" y="5117655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81" name="Oval 15">
                <a:extLst>
                  <a:ext uri="{FF2B5EF4-FFF2-40B4-BE49-F238E27FC236}">
                    <a16:creationId xmlns:a16="http://schemas.microsoft.com/office/drawing/2014/main" id="{5379749C-D78C-4F1D-BEC5-D4289C68C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97D76017-5C33-4B08-A1FF-CEACCD11B3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85" name="Straight Connector 17">
            <a:extLst>
              <a:ext uri="{FF2B5EF4-FFF2-40B4-BE49-F238E27FC236}">
                <a16:creationId xmlns:a16="http://schemas.microsoft.com/office/drawing/2014/main" id="{97E92B88-69D2-4D10-92F0-028F32281A0F}"/>
              </a:ext>
            </a:extLst>
          </p:cNvPr>
          <p:cNvCxnSpPr/>
          <p:nvPr/>
        </p:nvCxnSpPr>
        <p:spPr>
          <a:xfrm>
            <a:off x="5492354" y="3921614"/>
            <a:ext cx="0" cy="48934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86" name="Group 18">
            <a:extLst>
              <a:ext uri="{FF2B5EF4-FFF2-40B4-BE49-F238E27FC236}">
                <a16:creationId xmlns:a16="http://schemas.microsoft.com/office/drawing/2014/main" id="{05BEB903-0D94-4FCB-8493-07F8852F2EF9}"/>
              </a:ext>
            </a:extLst>
          </p:cNvPr>
          <p:cNvGrpSpPr>
            <a:grpSpLocks/>
          </p:cNvGrpSpPr>
          <p:nvPr/>
        </p:nvGrpSpPr>
        <p:grpSpPr bwMode="auto">
          <a:xfrm>
            <a:off x="5428094" y="3773941"/>
            <a:ext cx="4976813" cy="128588"/>
            <a:chOff x="3649517" y="4222959"/>
            <a:chExt cx="6636034" cy="171701"/>
          </a:xfrm>
        </p:grpSpPr>
        <p:cxnSp>
          <p:nvCxnSpPr>
            <p:cNvPr id="87" name="Straight Connector 19">
              <a:extLst>
                <a:ext uri="{FF2B5EF4-FFF2-40B4-BE49-F238E27FC236}">
                  <a16:creationId xmlns:a16="http://schemas.microsoft.com/office/drawing/2014/main" id="{7CA4AB83-266D-4F4B-A1A2-62C921F42080}"/>
                </a:ext>
              </a:extLst>
            </p:cNvPr>
            <p:cNvCxnSpPr/>
            <p:nvPr/>
          </p:nvCxnSpPr>
          <p:spPr>
            <a:xfrm>
              <a:off x="3805099" y="4308810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88" name="Group 20">
              <a:extLst>
                <a:ext uri="{FF2B5EF4-FFF2-40B4-BE49-F238E27FC236}">
                  <a16:creationId xmlns:a16="http://schemas.microsoft.com/office/drawing/2014/main" id="{F64C9924-1830-4319-90AB-A226FFACD514}"/>
                </a:ext>
              </a:extLst>
            </p:cNvPr>
            <p:cNvGrpSpPr/>
            <p:nvPr/>
          </p:nvGrpSpPr>
          <p:grpSpPr>
            <a:xfrm>
              <a:off x="3649517" y="4222959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89" name="Oval 21">
                <a:extLst>
                  <a:ext uri="{FF2B5EF4-FFF2-40B4-BE49-F238E27FC236}">
                    <a16:creationId xmlns:a16="http://schemas.microsoft.com/office/drawing/2014/main" id="{EB3965BF-BE91-4EB1-8F92-C8C1B7F63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>
                <a:extLst>
                  <a:ext uri="{FF2B5EF4-FFF2-40B4-BE49-F238E27FC236}">
                    <a16:creationId xmlns:a16="http://schemas.microsoft.com/office/drawing/2014/main" id="{D2D13522-3F3B-4F12-B8F9-E1BBCAA1FC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91" name="Straight Connector 23">
            <a:extLst>
              <a:ext uri="{FF2B5EF4-FFF2-40B4-BE49-F238E27FC236}">
                <a16:creationId xmlns:a16="http://schemas.microsoft.com/office/drawing/2014/main" id="{2A1F6961-4142-4100-96A5-9439350B7ADC}"/>
              </a:ext>
            </a:extLst>
          </p:cNvPr>
          <p:cNvCxnSpPr/>
          <p:nvPr/>
        </p:nvCxnSpPr>
        <p:spPr>
          <a:xfrm>
            <a:off x="5492354" y="3244125"/>
            <a:ext cx="0" cy="48934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92" name="Group 24">
            <a:extLst>
              <a:ext uri="{FF2B5EF4-FFF2-40B4-BE49-F238E27FC236}">
                <a16:creationId xmlns:a16="http://schemas.microsoft.com/office/drawing/2014/main" id="{9A4DD4AA-002B-4E28-9C33-3F252CAD9E26}"/>
              </a:ext>
            </a:extLst>
          </p:cNvPr>
          <p:cNvGrpSpPr>
            <a:grpSpLocks/>
          </p:cNvGrpSpPr>
          <p:nvPr/>
        </p:nvGrpSpPr>
        <p:grpSpPr bwMode="auto">
          <a:xfrm>
            <a:off x="5428094" y="3096478"/>
            <a:ext cx="4976813" cy="128588"/>
            <a:chOff x="3649517" y="3320293"/>
            <a:chExt cx="6636034" cy="171701"/>
          </a:xfrm>
        </p:grpSpPr>
        <p:cxnSp>
          <p:nvCxnSpPr>
            <p:cNvPr id="93" name="Straight Connector 25">
              <a:extLst>
                <a:ext uri="{FF2B5EF4-FFF2-40B4-BE49-F238E27FC236}">
                  <a16:creationId xmlns:a16="http://schemas.microsoft.com/office/drawing/2014/main" id="{C8BFF75C-A609-4A15-AEAB-26A6BA1442CC}"/>
                </a:ext>
              </a:extLst>
            </p:cNvPr>
            <p:cNvCxnSpPr/>
            <p:nvPr/>
          </p:nvCxnSpPr>
          <p:spPr>
            <a:xfrm>
              <a:off x="3805099" y="3417272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94" name="Group 26">
              <a:extLst>
                <a:ext uri="{FF2B5EF4-FFF2-40B4-BE49-F238E27FC236}">
                  <a16:creationId xmlns:a16="http://schemas.microsoft.com/office/drawing/2014/main" id="{209C5AC2-8D00-401B-9D11-1003FD018AEF}"/>
                </a:ext>
              </a:extLst>
            </p:cNvPr>
            <p:cNvGrpSpPr/>
            <p:nvPr/>
          </p:nvGrpSpPr>
          <p:grpSpPr>
            <a:xfrm>
              <a:off x="3649517" y="3320293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95" name="Oval 27">
                <a:extLst>
                  <a:ext uri="{FF2B5EF4-FFF2-40B4-BE49-F238E27FC236}">
                    <a16:creationId xmlns:a16="http://schemas.microsoft.com/office/drawing/2014/main" id="{E912788C-B0E1-48E2-8D74-E1727D71E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8">
                <a:extLst>
                  <a:ext uri="{FF2B5EF4-FFF2-40B4-BE49-F238E27FC236}">
                    <a16:creationId xmlns:a16="http://schemas.microsoft.com/office/drawing/2014/main" id="{646B0148-53AC-4476-97BC-6A3764F67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97" name="Straight Connector 29">
            <a:extLst>
              <a:ext uri="{FF2B5EF4-FFF2-40B4-BE49-F238E27FC236}">
                <a16:creationId xmlns:a16="http://schemas.microsoft.com/office/drawing/2014/main" id="{6F9CB56B-6131-42E6-95BE-74F8E3815028}"/>
              </a:ext>
            </a:extLst>
          </p:cNvPr>
          <p:cNvCxnSpPr/>
          <p:nvPr/>
        </p:nvCxnSpPr>
        <p:spPr>
          <a:xfrm>
            <a:off x="5492354" y="2570254"/>
            <a:ext cx="0" cy="48934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98" name="Group 30">
            <a:extLst>
              <a:ext uri="{FF2B5EF4-FFF2-40B4-BE49-F238E27FC236}">
                <a16:creationId xmlns:a16="http://schemas.microsoft.com/office/drawing/2014/main" id="{81663D89-0AE4-4AE0-915C-0343D8D7A1B6}"/>
              </a:ext>
            </a:extLst>
          </p:cNvPr>
          <p:cNvGrpSpPr>
            <a:grpSpLocks/>
          </p:cNvGrpSpPr>
          <p:nvPr/>
        </p:nvGrpSpPr>
        <p:grpSpPr bwMode="auto">
          <a:xfrm>
            <a:off x="5428094" y="2422582"/>
            <a:ext cx="4976813" cy="128588"/>
            <a:chOff x="3649517" y="2421483"/>
            <a:chExt cx="6636034" cy="171701"/>
          </a:xfrm>
        </p:grpSpPr>
        <p:cxnSp>
          <p:nvCxnSpPr>
            <p:cNvPr id="99" name="Straight Connector 31">
              <a:extLst>
                <a:ext uri="{FF2B5EF4-FFF2-40B4-BE49-F238E27FC236}">
                  <a16:creationId xmlns:a16="http://schemas.microsoft.com/office/drawing/2014/main" id="{52430D60-90F2-4C13-9B72-DA37F8B567E9}"/>
                </a:ext>
              </a:extLst>
            </p:cNvPr>
            <p:cNvCxnSpPr/>
            <p:nvPr/>
          </p:nvCxnSpPr>
          <p:spPr>
            <a:xfrm>
              <a:off x="3805099" y="2512102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100" name="Group 32">
              <a:extLst>
                <a:ext uri="{FF2B5EF4-FFF2-40B4-BE49-F238E27FC236}">
                  <a16:creationId xmlns:a16="http://schemas.microsoft.com/office/drawing/2014/main" id="{16E2C7D7-C184-44DE-8C50-0CED71C9BC5F}"/>
                </a:ext>
              </a:extLst>
            </p:cNvPr>
            <p:cNvGrpSpPr/>
            <p:nvPr/>
          </p:nvGrpSpPr>
          <p:grpSpPr>
            <a:xfrm>
              <a:off x="3649517" y="2421483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101" name="Oval 33">
                <a:extLst>
                  <a:ext uri="{FF2B5EF4-FFF2-40B4-BE49-F238E27FC236}">
                    <a16:creationId xmlns:a16="http://schemas.microsoft.com/office/drawing/2014/main" id="{CCFE476F-ED80-468D-BEF3-9C5FFEF60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34">
                <a:extLst>
                  <a:ext uri="{FF2B5EF4-FFF2-40B4-BE49-F238E27FC236}">
                    <a16:creationId xmlns:a16="http://schemas.microsoft.com/office/drawing/2014/main" id="{F084BBDE-435C-4D44-AA42-E2E7CBED1A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3" name="Rectangle 35">
            <a:extLst>
              <a:ext uri="{FF2B5EF4-FFF2-40B4-BE49-F238E27FC236}">
                <a16:creationId xmlns:a16="http://schemas.microsoft.com/office/drawing/2014/main" id="{B2C0B176-4EB5-49D8-BC5F-2D14FCD58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009" y="5302563"/>
            <a:ext cx="773186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2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94.5</a:t>
            </a:r>
            <a:r>
              <a:rPr lang="id-ID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zh-CN" b="1" dirty="0">
              <a:solidFill>
                <a:srgbClr val="4454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8" name="Group 40">
            <a:extLst>
              <a:ext uri="{FF2B5EF4-FFF2-40B4-BE49-F238E27FC236}">
                <a16:creationId xmlns:a16="http://schemas.microsoft.com/office/drawing/2014/main" id="{AB0D11F9-CD64-4411-BEB4-525C2AF07D6A}"/>
              </a:ext>
            </a:extLst>
          </p:cNvPr>
          <p:cNvGrpSpPr>
            <a:grpSpLocks/>
          </p:cNvGrpSpPr>
          <p:nvPr/>
        </p:nvGrpSpPr>
        <p:grpSpPr bwMode="auto">
          <a:xfrm>
            <a:off x="5940063" y="2455920"/>
            <a:ext cx="531019" cy="2750344"/>
            <a:chOff x="4849617" y="2421499"/>
            <a:chExt cx="707353" cy="3666920"/>
          </a:xfrm>
        </p:grpSpPr>
        <p:sp>
          <p:nvSpPr>
            <p:cNvPr id="109" name="Rectangle 16">
              <a:extLst>
                <a:ext uri="{FF2B5EF4-FFF2-40B4-BE49-F238E27FC236}">
                  <a16:creationId xmlns:a16="http://schemas.microsoft.com/office/drawing/2014/main" id="{19A7F9B9-8E43-4D87-928E-DA5B51E2C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617" y="2541466"/>
              <a:ext cx="707353" cy="2537418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10" name="Oval 17">
              <a:extLst>
                <a:ext uri="{FF2B5EF4-FFF2-40B4-BE49-F238E27FC236}">
                  <a16:creationId xmlns:a16="http://schemas.microsoft.com/office/drawing/2014/main" id="{36872A87-1D42-4ED2-9461-B727DE78F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617" y="5845089"/>
              <a:ext cx="707353" cy="243330"/>
            </a:xfrm>
            <a:prstGeom prst="ellipse">
              <a:avLst/>
            </a:pr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11" name="Rectangle 18">
              <a:extLst>
                <a:ext uri="{FF2B5EF4-FFF2-40B4-BE49-F238E27FC236}">
                  <a16:creationId xmlns:a16="http://schemas.microsoft.com/office/drawing/2014/main" id="{22EDEAF4-812B-46EE-881E-BF7DAA208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617" y="5038141"/>
              <a:ext cx="707353" cy="926916"/>
            </a:xfrm>
            <a:prstGeom prst="rect">
              <a:avLst/>
            </a:pr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12" name="Rectangle 19">
              <a:extLst>
                <a:ext uri="{FF2B5EF4-FFF2-40B4-BE49-F238E27FC236}">
                  <a16:creationId xmlns:a16="http://schemas.microsoft.com/office/drawing/2014/main" id="{E8A408CE-F0A8-4878-A817-FA0F7FFB8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617" y="3145308"/>
              <a:ext cx="707353" cy="2715627"/>
            </a:xfrm>
            <a:prstGeom prst="rect">
              <a:avLst/>
            </a:pr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13" name="Oval 20">
              <a:extLst>
                <a:ext uri="{FF2B5EF4-FFF2-40B4-BE49-F238E27FC236}">
                  <a16:creationId xmlns:a16="http://schemas.microsoft.com/office/drawing/2014/main" id="{C150F30B-D798-4BF0-9317-C29AAA501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617" y="3082491"/>
              <a:ext cx="707353" cy="286421"/>
            </a:xfrm>
            <a:prstGeom prst="ellipse">
              <a:avLst/>
            </a:prstGeom>
            <a:solidFill>
              <a:srgbClr val="0B1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4" name="Oval 21">
              <a:extLst>
                <a:ext uri="{FF2B5EF4-FFF2-40B4-BE49-F238E27FC236}">
                  <a16:creationId xmlns:a16="http://schemas.microsoft.com/office/drawing/2014/main" id="{7586C079-A221-4F93-A5F7-A4765C8C0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617" y="2421499"/>
              <a:ext cx="707353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6954ACBD-CAFD-4123-8F76-7776F70E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676" y="2684069"/>
              <a:ext cx="270492" cy="380273"/>
            </a:xfrm>
            <a:custGeom>
              <a:avLst/>
              <a:gdLst>
                <a:gd name="T0" fmla="*/ 133907 w 101"/>
                <a:gd name="T1" fmla="*/ 380273 h 142"/>
                <a:gd name="T2" fmla="*/ 40172 w 101"/>
                <a:gd name="T3" fmla="*/ 342781 h 142"/>
                <a:gd name="T4" fmla="*/ 0 w 101"/>
                <a:gd name="T5" fmla="*/ 251730 h 142"/>
                <a:gd name="T6" fmla="*/ 133907 w 101"/>
                <a:gd name="T7" fmla="*/ 0 h 142"/>
                <a:gd name="T8" fmla="*/ 136585 w 101"/>
                <a:gd name="T9" fmla="*/ 0 h 142"/>
                <a:gd name="T10" fmla="*/ 270492 w 101"/>
                <a:gd name="T11" fmla="*/ 251730 h 142"/>
                <a:gd name="T12" fmla="*/ 230320 w 101"/>
                <a:gd name="T13" fmla="*/ 342781 h 142"/>
                <a:gd name="T14" fmla="*/ 133907 w 101"/>
                <a:gd name="T15" fmla="*/ 380273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1" h="142">
                  <a:moveTo>
                    <a:pt x="50" y="142"/>
                  </a:moveTo>
                  <a:cubicBezTo>
                    <a:pt x="37" y="142"/>
                    <a:pt x="24" y="137"/>
                    <a:pt x="15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6" y="30"/>
                    <a:pt x="101" y="59"/>
                    <a:pt x="101" y="94"/>
                  </a:cubicBezTo>
                  <a:cubicBezTo>
                    <a:pt x="101" y="106"/>
                    <a:pt x="96" y="118"/>
                    <a:pt x="86" y="128"/>
                  </a:cubicBezTo>
                  <a:cubicBezTo>
                    <a:pt x="76" y="137"/>
                    <a:pt x="63" y="142"/>
                    <a:pt x="50" y="142"/>
                  </a:cubicBezTo>
                  <a:close/>
                </a:path>
              </a:pathLst>
            </a:custGeom>
            <a:solidFill>
              <a:srgbClr val="0B1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AEF749FF-3019-40BC-975B-F5D40F1D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7102" y="2768951"/>
              <a:ext cx="96200" cy="236539"/>
            </a:xfrm>
            <a:custGeom>
              <a:avLst/>
              <a:gdLst>
                <a:gd name="T0" fmla="*/ 8017 w 36"/>
                <a:gd name="T1" fmla="*/ 204284 h 88"/>
                <a:gd name="T2" fmla="*/ 0 w 36"/>
                <a:gd name="T3" fmla="*/ 172028 h 88"/>
                <a:gd name="T4" fmla="*/ 2672 w 36"/>
                <a:gd name="T5" fmla="*/ 139773 h 88"/>
                <a:gd name="T6" fmla="*/ 18706 w 36"/>
                <a:gd name="T7" fmla="*/ 104830 h 88"/>
                <a:gd name="T8" fmla="*/ 80167 w 36"/>
                <a:gd name="T9" fmla="*/ 21504 h 88"/>
                <a:gd name="T10" fmla="*/ 96200 w 36"/>
                <a:gd name="T11" fmla="*/ 0 h 88"/>
                <a:gd name="T12" fmla="*/ 34739 w 36"/>
                <a:gd name="T13" fmla="*/ 99454 h 88"/>
                <a:gd name="T14" fmla="*/ 21378 w 36"/>
                <a:gd name="T15" fmla="*/ 142461 h 88"/>
                <a:gd name="T16" fmla="*/ 16033 w 36"/>
                <a:gd name="T17" fmla="*/ 182780 h 88"/>
                <a:gd name="T18" fmla="*/ 24050 w 36"/>
                <a:gd name="T19" fmla="*/ 220411 h 88"/>
                <a:gd name="T20" fmla="*/ 29394 w 36"/>
                <a:gd name="T21" fmla="*/ 236539 h 88"/>
                <a:gd name="T22" fmla="*/ 16033 w 36"/>
                <a:gd name="T23" fmla="*/ 223099 h 88"/>
                <a:gd name="T24" fmla="*/ 8017 w 36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88">
                  <a:moveTo>
                    <a:pt x="3" y="76"/>
                  </a:moveTo>
                  <a:cubicBezTo>
                    <a:pt x="1" y="72"/>
                    <a:pt x="0" y="68"/>
                    <a:pt x="0" y="64"/>
                  </a:cubicBezTo>
                  <a:cubicBezTo>
                    <a:pt x="0" y="60"/>
                    <a:pt x="0" y="56"/>
                    <a:pt x="1" y="52"/>
                  </a:cubicBezTo>
                  <a:cubicBezTo>
                    <a:pt x="3" y="47"/>
                    <a:pt x="5" y="43"/>
                    <a:pt x="7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4" y="3"/>
                    <a:pt x="36" y="0"/>
                  </a:cubicBezTo>
                  <a:cubicBezTo>
                    <a:pt x="28" y="12"/>
                    <a:pt x="20" y="24"/>
                    <a:pt x="13" y="37"/>
                  </a:cubicBezTo>
                  <a:cubicBezTo>
                    <a:pt x="11" y="42"/>
                    <a:pt x="9" y="47"/>
                    <a:pt x="8" y="53"/>
                  </a:cubicBezTo>
                  <a:cubicBezTo>
                    <a:pt x="6" y="58"/>
                    <a:pt x="6" y="62"/>
                    <a:pt x="6" y="68"/>
                  </a:cubicBezTo>
                  <a:cubicBezTo>
                    <a:pt x="6" y="73"/>
                    <a:pt x="7" y="77"/>
                    <a:pt x="9" y="82"/>
                  </a:cubicBezTo>
                  <a:cubicBezTo>
                    <a:pt x="10" y="85"/>
                    <a:pt x="11" y="86"/>
                    <a:pt x="11" y="88"/>
                  </a:cubicBezTo>
                  <a:cubicBezTo>
                    <a:pt x="10" y="87"/>
                    <a:pt x="8" y="85"/>
                    <a:pt x="6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49">
            <a:extLst>
              <a:ext uri="{FF2B5EF4-FFF2-40B4-BE49-F238E27FC236}">
                <a16:creationId xmlns:a16="http://schemas.microsoft.com/office/drawing/2014/main" id="{20D1199B-D41D-449D-8F95-C4D2536917BF}"/>
              </a:ext>
            </a:extLst>
          </p:cNvPr>
          <p:cNvGrpSpPr>
            <a:grpSpLocks/>
          </p:cNvGrpSpPr>
          <p:nvPr/>
        </p:nvGrpSpPr>
        <p:grpSpPr bwMode="auto">
          <a:xfrm>
            <a:off x="7574790" y="2472591"/>
            <a:ext cx="529829" cy="2750344"/>
            <a:chOff x="6829075" y="2421499"/>
            <a:chExt cx="706222" cy="3666920"/>
          </a:xfrm>
        </p:grpSpPr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76070F3E-E8D6-4E43-8CB7-F6923F751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075" y="2541466"/>
              <a:ext cx="706222" cy="2537418"/>
            </a:xfrm>
            <a:custGeom>
              <a:avLst/>
              <a:gdLst>
                <a:gd name="T0" fmla="*/ 0 w 264"/>
                <a:gd name="T1" fmla="*/ 2537418 h 947"/>
                <a:gd name="T2" fmla="*/ 706222 w 264"/>
                <a:gd name="T3" fmla="*/ 2537418 h 947"/>
                <a:gd name="T4" fmla="*/ 706222 w 264"/>
                <a:gd name="T5" fmla="*/ 0 h 947"/>
                <a:gd name="T6" fmla="*/ 0 w 264"/>
                <a:gd name="T7" fmla="*/ 0 h 947"/>
                <a:gd name="T8" fmla="*/ 0 w 264"/>
                <a:gd name="T9" fmla="*/ 2537418 h 9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947">
                  <a:moveTo>
                    <a:pt x="0" y="947"/>
                  </a:moveTo>
                  <a:cubicBezTo>
                    <a:pt x="88" y="947"/>
                    <a:pt x="176" y="947"/>
                    <a:pt x="264" y="947"/>
                  </a:cubicBezTo>
                  <a:cubicBezTo>
                    <a:pt x="264" y="632"/>
                    <a:pt x="264" y="316"/>
                    <a:pt x="264" y="0"/>
                  </a:cubicBezTo>
                  <a:cubicBezTo>
                    <a:pt x="176" y="0"/>
                    <a:pt x="88" y="0"/>
                    <a:pt x="0" y="0"/>
                  </a:cubicBezTo>
                  <a:cubicBezTo>
                    <a:pt x="0" y="316"/>
                    <a:pt x="0" y="632"/>
                    <a:pt x="0" y="94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9" name="Oval 29">
              <a:extLst>
                <a:ext uri="{FF2B5EF4-FFF2-40B4-BE49-F238E27FC236}">
                  <a16:creationId xmlns:a16="http://schemas.microsoft.com/office/drawing/2014/main" id="{EB8CC36D-9F94-4F65-9F8B-F5F8217A0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075" y="5845545"/>
              <a:ext cx="706222" cy="242874"/>
            </a:xfrm>
            <a:prstGeom prst="ellipse">
              <a:avLst/>
            </a:pr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28D634A5-8840-40F0-831A-4F07693E0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075" y="5037553"/>
              <a:ext cx="706222" cy="927048"/>
            </a:xfrm>
            <a:custGeom>
              <a:avLst/>
              <a:gdLst>
                <a:gd name="T0" fmla="*/ 0 w 264"/>
                <a:gd name="T1" fmla="*/ 0 h 346"/>
                <a:gd name="T2" fmla="*/ 264 w 264"/>
                <a:gd name="T3" fmla="*/ 0 h 346"/>
                <a:gd name="T4" fmla="*/ 264 w 264"/>
                <a:gd name="T5" fmla="*/ 346 h 346"/>
                <a:gd name="T6" fmla="*/ 0 w 264"/>
                <a:gd name="T7" fmla="*/ 346 h 346"/>
                <a:gd name="T8" fmla="*/ 0 w 264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46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16"/>
                    <a:pt x="264" y="231"/>
                    <a:pt x="264" y="346"/>
                  </a:cubicBezTo>
                  <a:cubicBezTo>
                    <a:pt x="176" y="346"/>
                    <a:pt x="88" y="346"/>
                    <a:pt x="0" y="346"/>
                  </a:cubicBezTo>
                  <a:cubicBezTo>
                    <a:pt x="0" y="231"/>
                    <a:pt x="0" y="116"/>
                    <a:pt x="0" y="0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D3A08F25-C3C0-4FCF-B80C-2FBEFDE37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075" y="3297317"/>
              <a:ext cx="706222" cy="1898978"/>
            </a:xfrm>
            <a:custGeom>
              <a:avLst/>
              <a:gdLst>
                <a:gd name="T0" fmla="*/ 0 w 264"/>
                <a:gd name="T1" fmla="*/ 0 h 734"/>
                <a:gd name="T2" fmla="*/ 264 w 264"/>
                <a:gd name="T3" fmla="*/ 0 h 734"/>
                <a:gd name="T4" fmla="*/ 264 w 264"/>
                <a:gd name="T5" fmla="*/ 734 h 734"/>
                <a:gd name="T6" fmla="*/ 0 w 264"/>
                <a:gd name="T7" fmla="*/ 734 h 734"/>
                <a:gd name="T8" fmla="*/ 0 w 264"/>
                <a:gd name="T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734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245"/>
                    <a:pt x="264" y="490"/>
                    <a:pt x="264" y="734"/>
                  </a:cubicBezTo>
                  <a:cubicBezTo>
                    <a:pt x="176" y="734"/>
                    <a:pt x="88" y="734"/>
                    <a:pt x="0" y="734"/>
                  </a:cubicBezTo>
                  <a:cubicBezTo>
                    <a:pt x="0" y="490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2" name="Oval 32">
              <a:extLst>
                <a:ext uri="{FF2B5EF4-FFF2-40B4-BE49-F238E27FC236}">
                  <a16:creationId xmlns:a16="http://schemas.microsoft.com/office/drawing/2014/main" id="{139DC848-23D6-47DA-8F6E-125D62EBD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075" y="3135940"/>
              <a:ext cx="706222" cy="244461"/>
            </a:xfrm>
            <a:prstGeom prst="ellipse">
              <a:avLst/>
            </a:prstGeom>
            <a:solidFill>
              <a:srgbClr val="FA9C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3" name="Oval 33">
              <a:extLst>
                <a:ext uri="{FF2B5EF4-FFF2-40B4-BE49-F238E27FC236}">
                  <a16:creationId xmlns:a16="http://schemas.microsoft.com/office/drawing/2014/main" id="{CD3DC238-8C69-4EB5-84E1-C307CF097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075" y="2421499"/>
              <a:ext cx="706222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5FD4DE99-9952-4163-9909-1902F13AB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4909" y="2683421"/>
              <a:ext cx="274554" cy="380979"/>
            </a:xfrm>
            <a:custGeom>
              <a:avLst/>
              <a:gdLst>
                <a:gd name="T0" fmla="*/ 51 w 102"/>
                <a:gd name="T1" fmla="*/ 142 h 142"/>
                <a:gd name="T2" fmla="*/ 15 w 102"/>
                <a:gd name="T3" fmla="*/ 128 h 142"/>
                <a:gd name="T4" fmla="*/ 0 w 102"/>
                <a:gd name="T5" fmla="*/ 94 h 142"/>
                <a:gd name="T6" fmla="*/ 51 w 102"/>
                <a:gd name="T7" fmla="*/ 0 h 142"/>
                <a:gd name="T8" fmla="*/ 51 w 102"/>
                <a:gd name="T9" fmla="*/ 0 h 142"/>
                <a:gd name="T10" fmla="*/ 102 w 102"/>
                <a:gd name="T11" fmla="*/ 94 h 142"/>
                <a:gd name="T12" fmla="*/ 87 w 102"/>
                <a:gd name="T13" fmla="*/ 128 h 142"/>
                <a:gd name="T14" fmla="*/ 51 w 102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42">
                  <a:moveTo>
                    <a:pt x="51" y="142"/>
                  </a:moveTo>
                  <a:cubicBezTo>
                    <a:pt x="38" y="142"/>
                    <a:pt x="25" y="137"/>
                    <a:pt x="15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6" y="30"/>
                    <a:pt x="102" y="59"/>
                    <a:pt x="102" y="94"/>
                  </a:cubicBezTo>
                  <a:cubicBezTo>
                    <a:pt x="102" y="106"/>
                    <a:pt x="97" y="118"/>
                    <a:pt x="87" y="128"/>
                  </a:cubicBezTo>
                  <a:cubicBezTo>
                    <a:pt x="77" y="137"/>
                    <a:pt x="64" y="142"/>
                    <a:pt x="51" y="142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E85F6378-6314-4614-B826-8F52D42E8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4668" y="2768951"/>
              <a:ext cx="96200" cy="236539"/>
            </a:xfrm>
            <a:custGeom>
              <a:avLst/>
              <a:gdLst>
                <a:gd name="T0" fmla="*/ 8017 w 36"/>
                <a:gd name="T1" fmla="*/ 204284 h 88"/>
                <a:gd name="T2" fmla="*/ 0 w 36"/>
                <a:gd name="T3" fmla="*/ 172028 h 88"/>
                <a:gd name="T4" fmla="*/ 5344 w 36"/>
                <a:gd name="T5" fmla="*/ 139773 h 88"/>
                <a:gd name="T6" fmla="*/ 21378 w 36"/>
                <a:gd name="T7" fmla="*/ 104830 h 88"/>
                <a:gd name="T8" fmla="*/ 80167 w 36"/>
                <a:gd name="T9" fmla="*/ 21504 h 88"/>
                <a:gd name="T10" fmla="*/ 96200 w 36"/>
                <a:gd name="T11" fmla="*/ 0 h 88"/>
                <a:gd name="T12" fmla="*/ 37411 w 36"/>
                <a:gd name="T13" fmla="*/ 99454 h 88"/>
                <a:gd name="T14" fmla="*/ 21378 w 36"/>
                <a:gd name="T15" fmla="*/ 142461 h 88"/>
                <a:gd name="T16" fmla="*/ 16033 w 36"/>
                <a:gd name="T17" fmla="*/ 182780 h 88"/>
                <a:gd name="T18" fmla="*/ 24050 w 36"/>
                <a:gd name="T19" fmla="*/ 220411 h 88"/>
                <a:gd name="T20" fmla="*/ 32067 w 36"/>
                <a:gd name="T21" fmla="*/ 236539 h 88"/>
                <a:gd name="T22" fmla="*/ 18706 w 36"/>
                <a:gd name="T23" fmla="*/ 223099 h 88"/>
                <a:gd name="T24" fmla="*/ 8017 w 36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88">
                  <a:moveTo>
                    <a:pt x="3" y="76"/>
                  </a:moveTo>
                  <a:cubicBezTo>
                    <a:pt x="1" y="72"/>
                    <a:pt x="1" y="68"/>
                    <a:pt x="0" y="64"/>
                  </a:cubicBezTo>
                  <a:cubicBezTo>
                    <a:pt x="0" y="60"/>
                    <a:pt x="1" y="56"/>
                    <a:pt x="2" y="52"/>
                  </a:cubicBezTo>
                  <a:cubicBezTo>
                    <a:pt x="3" y="47"/>
                    <a:pt x="5" y="43"/>
                    <a:pt x="8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4" y="3"/>
                    <a:pt x="36" y="0"/>
                  </a:cubicBezTo>
                  <a:cubicBezTo>
                    <a:pt x="28" y="12"/>
                    <a:pt x="20" y="24"/>
                    <a:pt x="14" y="37"/>
                  </a:cubicBezTo>
                  <a:cubicBezTo>
                    <a:pt x="11" y="42"/>
                    <a:pt x="9" y="47"/>
                    <a:pt x="8" y="53"/>
                  </a:cubicBezTo>
                  <a:cubicBezTo>
                    <a:pt x="7" y="58"/>
                    <a:pt x="6" y="62"/>
                    <a:pt x="6" y="68"/>
                  </a:cubicBezTo>
                  <a:cubicBezTo>
                    <a:pt x="7" y="73"/>
                    <a:pt x="8" y="77"/>
                    <a:pt x="9" y="82"/>
                  </a:cubicBezTo>
                  <a:cubicBezTo>
                    <a:pt x="10" y="85"/>
                    <a:pt x="11" y="86"/>
                    <a:pt x="12" y="88"/>
                  </a:cubicBezTo>
                  <a:cubicBezTo>
                    <a:pt x="10" y="87"/>
                    <a:pt x="8" y="85"/>
                    <a:pt x="7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Group 58">
            <a:extLst>
              <a:ext uri="{FF2B5EF4-FFF2-40B4-BE49-F238E27FC236}">
                <a16:creationId xmlns:a16="http://schemas.microsoft.com/office/drawing/2014/main" id="{2A2F570E-9449-4DB8-82E2-8F834B88EACF}"/>
              </a:ext>
            </a:extLst>
          </p:cNvPr>
          <p:cNvGrpSpPr>
            <a:grpSpLocks/>
          </p:cNvGrpSpPr>
          <p:nvPr/>
        </p:nvGrpSpPr>
        <p:grpSpPr bwMode="auto">
          <a:xfrm>
            <a:off x="6761594" y="2455920"/>
            <a:ext cx="531019" cy="2750344"/>
            <a:chOff x="5837648" y="2421499"/>
            <a:chExt cx="707353" cy="3666920"/>
          </a:xfrm>
        </p:grpSpPr>
        <p:grpSp>
          <p:nvGrpSpPr>
            <p:cNvPr id="127" name="Group 59">
              <a:extLst>
                <a:ext uri="{FF2B5EF4-FFF2-40B4-BE49-F238E27FC236}">
                  <a16:creationId xmlns:a16="http://schemas.microsoft.com/office/drawing/2014/main" id="{F8CFE0C9-0B5B-4748-88D9-C382FF6018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1903" y="5534090"/>
              <a:ext cx="298132" cy="280035"/>
              <a:chOff x="5160963" y="4846638"/>
              <a:chExt cx="496887" cy="466725"/>
            </a:xfrm>
            <a:solidFill>
              <a:sysClr val="window" lastClr="FFFFFF"/>
            </a:solidFill>
          </p:grpSpPr>
          <p:sp>
            <p:nvSpPr>
              <p:cNvPr id="136" name="Oval 17">
                <a:extLst>
                  <a:ext uri="{FF2B5EF4-FFF2-40B4-BE49-F238E27FC236}">
                    <a16:creationId xmlns:a16="http://schemas.microsoft.com/office/drawing/2014/main" id="{5CAAE3E0-57F8-44F7-8318-3C658B9BC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263" y="510222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69B621C0-0E65-40C2-9D0B-3AE8C4BD47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60963" y="4846638"/>
                <a:ext cx="496887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94B7385A-7FB2-4A63-B9A2-1686016E1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648" y="2541466"/>
              <a:ext cx="707353" cy="2537418"/>
            </a:xfrm>
            <a:custGeom>
              <a:avLst/>
              <a:gdLst>
                <a:gd name="T0" fmla="*/ 0 w 264"/>
                <a:gd name="T1" fmla="*/ 2537418 h 947"/>
                <a:gd name="T2" fmla="*/ 707353 w 264"/>
                <a:gd name="T3" fmla="*/ 2537418 h 947"/>
                <a:gd name="T4" fmla="*/ 707353 w 264"/>
                <a:gd name="T5" fmla="*/ 0 h 947"/>
                <a:gd name="T6" fmla="*/ 0 w 264"/>
                <a:gd name="T7" fmla="*/ 0 h 947"/>
                <a:gd name="T8" fmla="*/ 0 w 264"/>
                <a:gd name="T9" fmla="*/ 2537418 h 9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947">
                  <a:moveTo>
                    <a:pt x="0" y="947"/>
                  </a:moveTo>
                  <a:cubicBezTo>
                    <a:pt x="88" y="947"/>
                    <a:pt x="176" y="947"/>
                    <a:pt x="264" y="947"/>
                  </a:cubicBezTo>
                  <a:cubicBezTo>
                    <a:pt x="264" y="632"/>
                    <a:pt x="264" y="316"/>
                    <a:pt x="264" y="0"/>
                  </a:cubicBezTo>
                  <a:cubicBezTo>
                    <a:pt x="176" y="0"/>
                    <a:pt x="88" y="0"/>
                    <a:pt x="0" y="0"/>
                  </a:cubicBezTo>
                  <a:cubicBezTo>
                    <a:pt x="0" y="316"/>
                    <a:pt x="0" y="632"/>
                    <a:pt x="0" y="94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29" name="Oval 23">
              <a:extLst>
                <a:ext uri="{FF2B5EF4-FFF2-40B4-BE49-F238E27FC236}">
                  <a16:creationId xmlns:a16="http://schemas.microsoft.com/office/drawing/2014/main" id="{D4D7D1C4-3335-4B88-B316-E03A5D664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648" y="5845089"/>
              <a:ext cx="707353" cy="243330"/>
            </a:xfrm>
            <a:prstGeom prst="ellipse">
              <a:avLst/>
            </a:pr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7DDECAB9-FF7D-4FF3-9674-C4E6F1683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648" y="5038141"/>
              <a:ext cx="707353" cy="926916"/>
            </a:xfrm>
            <a:custGeom>
              <a:avLst/>
              <a:gdLst>
                <a:gd name="T0" fmla="*/ 0 w 264"/>
                <a:gd name="T1" fmla="*/ 0 h 346"/>
                <a:gd name="T2" fmla="*/ 707353 w 264"/>
                <a:gd name="T3" fmla="*/ 0 h 346"/>
                <a:gd name="T4" fmla="*/ 707353 w 264"/>
                <a:gd name="T5" fmla="*/ 926916 h 346"/>
                <a:gd name="T6" fmla="*/ 0 w 264"/>
                <a:gd name="T7" fmla="*/ 926916 h 346"/>
                <a:gd name="T8" fmla="*/ 0 w 264"/>
                <a:gd name="T9" fmla="*/ 0 h 3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346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16"/>
                    <a:pt x="264" y="231"/>
                    <a:pt x="264" y="346"/>
                  </a:cubicBezTo>
                  <a:cubicBezTo>
                    <a:pt x="176" y="346"/>
                    <a:pt x="88" y="346"/>
                    <a:pt x="0" y="346"/>
                  </a:cubicBezTo>
                  <a:cubicBezTo>
                    <a:pt x="0" y="231"/>
                    <a:pt x="0" y="116"/>
                    <a:pt x="0" y="0"/>
                  </a:cubicBezTo>
                  <a:close/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8CFEC723-F37F-46A8-8F0B-6E0FE6AC0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648" y="3192733"/>
              <a:ext cx="707353" cy="1926896"/>
            </a:xfrm>
            <a:custGeom>
              <a:avLst/>
              <a:gdLst>
                <a:gd name="T0" fmla="*/ 0 w 264"/>
                <a:gd name="T1" fmla="*/ 0 h 440"/>
                <a:gd name="T2" fmla="*/ 707353 w 264"/>
                <a:gd name="T3" fmla="*/ 0 h 440"/>
                <a:gd name="T4" fmla="*/ 707353 w 264"/>
                <a:gd name="T5" fmla="*/ 1179300 h 440"/>
                <a:gd name="T6" fmla="*/ 0 w 264"/>
                <a:gd name="T7" fmla="*/ 1179300 h 440"/>
                <a:gd name="T8" fmla="*/ 0 w 264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440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47"/>
                    <a:pt x="264" y="293"/>
                    <a:pt x="264" y="440"/>
                  </a:cubicBezTo>
                  <a:cubicBezTo>
                    <a:pt x="176" y="440"/>
                    <a:pt x="88" y="440"/>
                    <a:pt x="0" y="440"/>
                  </a:cubicBezTo>
                  <a:cubicBezTo>
                    <a:pt x="0" y="293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2" name="Oval 26">
              <a:extLst>
                <a:ext uri="{FF2B5EF4-FFF2-40B4-BE49-F238E27FC236}">
                  <a16:creationId xmlns:a16="http://schemas.microsoft.com/office/drawing/2014/main" id="{52AE0DA1-E795-455F-8B12-BF26C9C91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648" y="3005492"/>
              <a:ext cx="707353" cy="288555"/>
            </a:xfrm>
            <a:prstGeom prst="ellipse">
              <a:avLst/>
            </a:prstGeom>
            <a:solidFill>
              <a:srgbClr val="DF361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3" name="Oval 27">
              <a:extLst>
                <a:ext uri="{FF2B5EF4-FFF2-40B4-BE49-F238E27FC236}">
                  <a16:creationId xmlns:a16="http://schemas.microsoft.com/office/drawing/2014/main" id="{B89D8AB7-24CB-4A6A-BB01-8E8269272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648" y="2421499"/>
              <a:ext cx="707353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34" name="Freeform 44">
              <a:extLst>
                <a:ext uri="{FF2B5EF4-FFF2-40B4-BE49-F238E27FC236}">
                  <a16:creationId xmlns:a16="http://schemas.microsoft.com/office/drawing/2014/main" id="{1EA1EEA3-7127-45A2-8349-C944A86B1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211" y="2684069"/>
              <a:ext cx="270492" cy="380273"/>
            </a:xfrm>
            <a:custGeom>
              <a:avLst/>
              <a:gdLst>
                <a:gd name="T0" fmla="*/ 133907 w 101"/>
                <a:gd name="T1" fmla="*/ 380273 h 142"/>
                <a:gd name="T2" fmla="*/ 37494 w 101"/>
                <a:gd name="T3" fmla="*/ 342781 h 142"/>
                <a:gd name="T4" fmla="*/ 0 w 101"/>
                <a:gd name="T5" fmla="*/ 251730 h 142"/>
                <a:gd name="T6" fmla="*/ 133907 w 101"/>
                <a:gd name="T7" fmla="*/ 0 h 142"/>
                <a:gd name="T8" fmla="*/ 133907 w 101"/>
                <a:gd name="T9" fmla="*/ 0 h 142"/>
                <a:gd name="T10" fmla="*/ 270492 w 101"/>
                <a:gd name="T11" fmla="*/ 251730 h 142"/>
                <a:gd name="T12" fmla="*/ 230320 w 101"/>
                <a:gd name="T13" fmla="*/ 342781 h 142"/>
                <a:gd name="T14" fmla="*/ 133907 w 101"/>
                <a:gd name="T15" fmla="*/ 380273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1" h="142">
                  <a:moveTo>
                    <a:pt x="50" y="142"/>
                  </a:moveTo>
                  <a:cubicBezTo>
                    <a:pt x="37" y="142"/>
                    <a:pt x="24" y="137"/>
                    <a:pt x="14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6" y="30"/>
                    <a:pt x="101" y="59"/>
                    <a:pt x="101" y="94"/>
                  </a:cubicBezTo>
                  <a:cubicBezTo>
                    <a:pt x="101" y="106"/>
                    <a:pt x="96" y="118"/>
                    <a:pt x="86" y="128"/>
                  </a:cubicBezTo>
                  <a:cubicBezTo>
                    <a:pt x="76" y="137"/>
                    <a:pt x="63" y="142"/>
                    <a:pt x="50" y="142"/>
                  </a:cubicBezTo>
                  <a:close/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5" name="Freeform 45">
              <a:extLst>
                <a:ext uri="{FF2B5EF4-FFF2-40B4-BE49-F238E27FC236}">
                  <a16:creationId xmlns:a16="http://schemas.microsoft.com/office/drawing/2014/main" id="{2A2B5E31-9EEA-42B5-9B84-7DE36AA7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636" y="2768951"/>
              <a:ext cx="93937" cy="236539"/>
            </a:xfrm>
            <a:custGeom>
              <a:avLst/>
              <a:gdLst>
                <a:gd name="T0" fmla="*/ 8052 w 35"/>
                <a:gd name="T1" fmla="*/ 204284 h 88"/>
                <a:gd name="T2" fmla="*/ 0 w 35"/>
                <a:gd name="T3" fmla="*/ 172028 h 88"/>
                <a:gd name="T4" fmla="*/ 2684 w 35"/>
                <a:gd name="T5" fmla="*/ 139773 h 88"/>
                <a:gd name="T6" fmla="*/ 18787 w 35"/>
                <a:gd name="T7" fmla="*/ 104830 h 88"/>
                <a:gd name="T8" fmla="*/ 80517 w 35"/>
                <a:gd name="T9" fmla="*/ 21504 h 88"/>
                <a:gd name="T10" fmla="*/ 93937 w 35"/>
                <a:gd name="T11" fmla="*/ 0 h 88"/>
                <a:gd name="T12" fmla="*/ 34891 w 35"/>
                <a:gd name="T13" fmla="*/ 99454 h 88"/>
                <a:gd name="T14" fmla="*/ 18787 w 35"/>
                <a:gd name="T15" fmla="*/ 142461 h 88"/>
                <a:gd name="T16" fmla="*/ 16103 w 35"/>
                <a:gd name="T17" fmla="*/ 182780 h 88"/>
                <a:gd name="T18" fmla="*/ 24155 w 35"/>
                <a:gd name="T19" fmla="*/ 220411 h 88"/>
                <a:gd name="T20" fmla="*/ 29523 w 35"/>
                <a:gd name="T21" fmla="*/ 236539 h 88"/>
                <a:gd name="T22" fmla="*/ 16103 w 35"/>
                <a:gd name="T23" fmla="*/ 223099 h 88"/>
                <a:gd name="T24" fmla="*/ 8052 w 35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" h="88">
                  <a:moveTo>
                    <a:pt x="3" y="76"/>
                  </a:moveTo>
                  <a:cubicBezTo>
                    <a:pt x="1" y="72"/>
                    <a:pt x="0" y="68"/>
                    <a:pt x="0" y="64"/>
                  </a:cubicBezTo>
                  <a:cubicBezTo>
                    <a:pt x="0" y="60"/>
                    <a:pt x="0" y="56"/>
                    <a:pt x="1" y="52"/>
                  </a:cubicBezTo>
                  <a:cubicBezTo>
                    <a:pt x="3" y="47"/>
                    <a:pt x="5" y="43"/>
                    <a:pt x="7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3" y="3"/>
                    <a:pt x="35" y="0"/>
                  </a:cubicBezTo>
                  <a:cubicBezTo>
                    <a:pt x="28" y="12"/>
                    <a:pt x="20" y="24"/>
                    <a:pt x="13" y="37"/>
                  </a:cubicBezTo>
                  <a:cubicBezTo>
                    <a:pt x="11" y="42"/>
                    <a:pt x="9" y="47"/>
                    <a:pt x="7" y="53"/>
                  </a:cubicBezTo>
                  <a:cubicBezTo>
                    <a:pt x="6" y="58"/>
                    <a:pt x="6" y="62"/>
                    <a:pt x="6" y="68"/>
                  </a:cubicBezTo>
                  <a:cubicBezTo>
                    <a:pt x="6" y="73"/>
                    <a:pt x="7" y="77"/>
                    <a:pt x="9" y="82"/>
                  </a:cubicBezTo>
                  <a:cubicBezTo>
                    <a:pt x="9" y="85"/>
                    <a:pt x="10" y="86"/>
                    <a:pt x="11" y="88"/>
                  </a:cubicBezTo>
                  <a:cubicBezTo>
                    <a:pt x="9" y="87"/>
                    <a:pt x="8" y="85"/>
                    <a:pt x="6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38" name="Group 70">
            <a:extLst>
              <a:ext uri="{FF2B5EF4-FFF2-40B4-BE49-F238E27FC236}">
                <a16:creationId xmlns:a16="http://schemas.microsoft.com/office/drawing/2014/main" id="{D497A1DB-26F3-407F-9F89-62C99992D6A5}"/>
              </a:ext>
            </a:extLst>
          </p:cNvPr>
          <p:cNvGrpSpPr>
            <a:grpSpLocks/>
          </p:cNvGrpSpPr>
          <p:nvPr/>
        </p:nvGrpSpPr>
        <p:grpSpPr bwMode="auto">
          <a:xfrm>
            <a:off x="8428435" y="2472591"/>
            <a:ext cx="528638" cy="2750344"/>
            <a:chOff x="7819369" y="2421499"/>
            <a:chExt cx="705090" cy="3666920"/>
          </a:xfrm>
        </p:grpSpPr>
        <p:sp>
          <p:nvSpPr>
            <p:cNvPr id="142" name="Rectangle 34">
              <a:extLst>
                <a:ext uri="{FF2B5EF4-FFF2-40B4-BE49-F238E27FC236}">
                  <a16:creationId xmlns:a16="http://schemas.microsoft.com/office/drawing/2014/main" id="{AA0F0F3B-CAAB-4496-B6C4-BA38D6B40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369" y="2541466"/>
              <a:ext cx="705090" cy="2537418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43" name="Oval 35">
              <a:extLst>
                <a:ext uri="{FF2B5EF4-FFF2-40B4-BE49-F238E27FC236}">
                  <a16:creationId xmlns:a16="http://schemas.microsoft.com/office/drawing/2014/main" id="{DA90483A-703C-4750-872D-A834FBE38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369" y="5845545"/>
              <a:ext cx="705090" cy="242874"/>
            </a:xfrm>
            <a:prstGeom prst="ellipse">
              <a:avLst/>
            </a:pr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4" name="Rectangle 36">
              <a:extLst>
                <a:ext uri="{FF2B5EF4-FFF2-40B4-BE49-F238E27FC236}">
                  <a16:creationId xmlns:a16="http://schemas.microsoft.com/office/drawing/2014/main" id="{7B699E52-F2A2-43E0-B431-AFB08B4FB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369" y="3253302"/>
              <a:ext cx="705090" cy="2733523"/>
            </a:xfrm>
            <a:prstGeom prst="rect">
              <a:avLst/>
            </a:pr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7" name="Rectangle 37">
              <a:extLst>
                <a:ext uri="{FF2B5EF4-FFF2-40B4-BE49-F238E27FC236}">
                  <a16:creationId xmlns:a16="http://schemas.microsoft.com/office/drawing/2014/main" id="{0A7EE02B-B91C-42AE-A58D-38AF4EC5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369" y="4596252"/>
              <a:ext cx="705090" cy="927048"/>
            </a:xfrm>
            <a:prstGeom prst="rect">
              <a:avLst/>
            </a:pr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8" name="Oval 38">
              <a:extLst>
                <a:ext uri="{FF2B5EF4-FFF2-40B4-BE49-F238E27FC236}">
                  <a16:creationId xmlns:a16="http://schemas.microsoft.com/office/drawing/2014/main" id="{F92685EB-427F-4664-82D5-2CA1F795A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369" y="3175202"/>
              <a:ext cx="705090" cy="242873"/>
            </a:xfrm>
            <a:prstGeom prst="ellipse">
              <a:avLst/>
            </a:prstGeom>
            <a:solidFill>
              <a:srgbClr val="90BC3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9" name="Oval 39">
              <a:extLst>
                <a:ext uri="{FF2B5EF4-FFF2-40B4-BE49-F238E27FC236}">
                  <a16:creationId xmlns:a16="http://schemas.microsoft.com/office/drawing/2014/main" id="{8C6C88B5-B0DE-4BAC-8377-F005D7345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369" y="2421499"/>
              <a:ext cx="705090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50" name="Freeform 46">
              <a:extLst>
                <a:ext uri="{FF2B5EF4-FFF2-40B4-BE49-F238E27FC236}">
                  <a16:creationId xmlns:a16="http://schemas.microsoft.com/office/drawing/2014/main" id="{8D64234E-D166-46B0-8A2D-47F37674C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930" y="2683421"/>
              <a:ext cx="269967" cy="380979"/>
            </a:xfrm>
            <a:custGeom>
              <a:avLst/>
              <a:gdLst>
                <a:gd name="T0" fmla="*/ 50 w 101"/>
                <a:gd name="T1" fmla="*/ 142 h 142"/>
                <a:gd name="T2" fmla="*/ 15 w 101"/>
                <a:gd name="T3" fmla="*/ 128 h 142"/>
                <a:gd name="T4" fmla="*/ 0 w 101"/>
                <a:gd name="T5" fmla="*/ 94 h 142"/>
                <a:gd name="T6" fmla="*/ 50 w 101"/>
                <a:gd name="T7" fmla="*/ 0 h 142"/>
                <a:gd name="T8" fmla="*/ 51 w 101"/>
                <a:gd name="T9" fmla="*/ 0 h 142"/>
                <a:gd name="T10" fmla="*/ 101 w 101"/>
                <a:gd name="T11" fmla="*/ 94 h 142"/>
                <a:gd name="T12" fmla="*/ 86 w 101"/>
                <a:gd name="T13" fmla="*/ 128 h 142"/>
                <a:gd name="T14" fmla="*/ 50 w 101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42">
                  <a:moveTo>
                    <a:pt x="50" y="142"/>
                  </a:moveTo>
                  <a:cubicBezTo>
                    <a:pt x="37" y="142"/>
                    <a:pt x="24" y="137"/>
                    <a:pt x="15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6" y="30"/>
                    <a:pt x="101" y="59"/>
                    <a:pt x="101" y="94"/>
                  </a:cubicBezTo>
                  <a:cubicBezTo>
                    <a:pt x="101" y="106"/>
                    <a:pt x="96" y="118"/>
                    <a:pt x="86" y="128"/>
                  </a:cubicBezTo>
                  <a:cubicBezTo>
                    <a:pt x="76" y="137"/>
                    <a:pt x="63" y="142"/>
                    <a:pt x="50" y="142"/>
                  </a:cubicBez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1" name="Freeform 47">
              <a:extLst>
                <a:ext uri="{FF2B5EF4-FFF2-40B4-BE49-F238E27FC236}">
                  <a16:creationId xmlns:a16="http://schemas.microsoft.com/office/drawing/2014/main" id="{52E66F10-D5F0-4786-8D69-F1E16AA78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094" y="2768951"/>
              <a:ext cx="96200" cy="236539"/>
            </a:xfrm>
            <a:custGeom>
              <a:avLst/>
              <a:gdLst>
                <a:gd name="T0" fmla="*/ 8017 w 36"/>
                <a:gd name="T1" fmla="*/ 204284 h 88"/>
                <a:gd name="T2" fmla="*/ 0 w 36"/>
                <a:gd name="T3" fmla="*/ 172028 h 88"/>
                <a:gd name="T4" fmla="*/ 2672 w 36"/>
                <a:gd name="T5" fmla="*/ 139773 h 88"/>
                <a:gd name="T6" fmla="*/ 18706 w 36"/>
                <a:gd name="T7" fmla="*/ 104830 h 88"/>
                <a:gd name="T8" fmla="*/ 80167 w 36"/>
                <a:gd name="T9" fmla="*/ 21504 h 88"/>
                <a:gd name="T10" fmla="*/ 96200 w 36"/>
                <a:gd name="T11" fmla="*/ 0 h 88"/>
                <a:gd name="T12" fmla="*/ 34739 w 36"/>
                <a:gd name="T13" fmla="*/ 99454 h 88"/>
                <a:gd name="T14" fmla="*/ 21378 w 36"/>
                <a:gd name="T15" fmla="*/ 142461 h 88"/>
                <a:gd name="T16" fmla="*/ 16033 w 36"/>
                <a:gd name="T17" fmla="*/ 182780 h 88"/>
                <a:gd name="T18" fmla="*/ 24050 w 36"/>
                <a:gd name="T19" fmla="*/ 220411 h 88"/>
                <a:gd name="T20" fmla="*/ 29394 w 36"/>
                <a:gd name="T21" fmla="*/ 236539 h 88"/>
                <a:gd name="T22" fmla="*/ 16033 w 36"/>
                <a:gd name="T23" fmla="*/ 223099 h 88"/>
                <a:gd name="T24" fmla="*/ 8017 w 36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88">
                  <a:moveTo>
                    <a:pt x="3" y="76"/>
                  </a:moveTo>
                  <a:cubicBezTo>
                    <a:pt x="1" y="72"/>
                    <a:pt x="0" y="68"/>
                    <a:pt x="0" y="64"/>
                  </a:cubicBezTo>
                  <a:cubicBezTo>
                    <a:pt x="0" y="60"/>
                    <a:pt x="0" y="56"/>
                    <a:pt x="1" y="52"/>
                  </a:cubicBezTo>
                  <a:cubicBezTo>
                    <a:pt x="3" y="47"/>
                    <a:pt x="5" y="43"/>
                    <a:pt x="7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4" y="3"/>
                    <a:pt x="36" y="0"/>
                  </a:cubicBezTo>
                  <a:cubicBezTo>
                    <a:pt x="28" y="12"/>
                    <a:pt x="20" y="24"/>
                    <a:pt x="13" y="37"/>
                  </a:cubicBezTo>
                  <a:cubicBezTo>
                    <a:pt x="11" y="42"/>
                    <a:pt x="9" y="47"/>
                    <a:pt x="8" y="53"/>
                  </a:cubicBezTo>
                  <a:cubicBezTo>
                    <a:pt x="6" y="58"/>
                    <a:pt x="6" y="62"/>
                    <a:pt x="6" y="68"/>
                  </a:cubicBezTo>
                  <a:cubicBezTo>
                    <a:pt x="6" y="73"/>
                    <a:pt x="7" y="77"/>
                    <a:pt x="9" y="82"/>
                  </a:cubicBezTo>
                  <a:cubicBezTo>
                    <a:pt x="10" y="85"/>
                    <a:pt x="11" y="86"/>
                    <a:pt x="11" y="88"/>
                  </a:cubicBezTo>
                  <a:cubicBezTo>
                    <a:pt x="10" y="87"/>
                    <a:pt x="8" y="85"/>
                    <a:pt x="6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52" name="Group 79">
            <a:extLst>
              <a:ext uri="{FF2B5EF4-FFF2-40B4-BE49-F238E27FC236}">
                <a16:creationId xmlns:a16="http://schemas.microsoft.com/office/drawing/2014/main" id="{001DDCCE-6111-4556-A53E-729892A75A41}"/>
              </a:ext>
            </a:extLst>
          </p:cNvPr>
          <p:cNvGrpSpPr>
            <a:grpSpLocks/>
          </p:cNvGrpSpPr>
          <p:nvPr/>
        </p:nvGrpSpPr>
        <p:grpSpPr bwMode="auto">
          <a:xfrm>
            <a:off x="9332153" y="2486877"/>
            <a:ext cx="531019" cy="2750344"/>
            <a:chOff x="5837648" y="2421499"/>
            <a:chExt cx="707353" cy="3666920"/>
          </a:xfrm>
        </p:grpSpPr>
        <p:grpSp>
          <p:nvGrpSpPr>
            <p:cNvPr id="153" name="Group 80">
              <a:extLst>
                <a:ext uri="{FF2B5EF4-FFF2-40B4-BE49-F238E27FC236}">
                  <a16:creationId xmlns:a16="http://schemas.microsoft.com/office/drawing/2014/main" id="{FFBE672B-5381-4EAB-B63B-683B7AF01D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1903" y="5534090"/>
              <a:ext cx="298132" cy="280035"/>
              <a:chOff x="5160963" y="4846638"/>
              <a:chExt cx="496887" cy="466725"/>
            </a:xfrm>
            <a:solidFill>
              <a:sysClr val="window" lastClr="FFFFFF"/>
            </a:solidFill>
          </p:grpSpPr>
          <p:sp>
            <p:nvSpPr>
              <p:cNvPr id="166" name="Oval 17">
                <a:extLst>
                  <a:ext uri="{FF2B5EF4-FFF2-40B4-BE49-F238E27FC236}">
                    <a16:creationId xmlns:a16="http://schemas.microsoft.com/office/drawing/2014/main" id="{DE422F97-711E-42FD-A48E-99638820A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263" y="510222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18">
                <a:extLst>
                  <a:ext uri="{FF2B5EF4-FFF2-40B4-BE49-F238E27FC236}">
                    <a16:creationId xmlns:a16="http://schemas.microsoft.com/office/drawing/2014/main" id="{B1821DAD-7E3B-4187-8092-6D458E9462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60963" y="4846638"/>
                <a:ext cx="496887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239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91F4ED21-1FC0-4D27-AEB6-638AAEF3C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648" y="2541466"/>
              <a:ext cx="707353" cy="2537418"/>
            </a:xfrm>
            <a:custGeom>
              <a:avLst/>
              <a:gdLst>
                <a:gd name="T0" fmla="*/ 0 w 264"/>
                <a:gd name="T1" fmla="*/ 2537418 h 947"/>
                <a:gd name="T2" fmla="*/ 707353 w 264"/>
                <a:gd name="T3" fmla="*/ 2537418 h 947"/>
                <a:gd name="T4" fmla="*/ 707353 w 264"/>
                <a:gd name="T5" fmla="*/ 0 h 947"/>
                <a:gd name="T6" fmla="*/ 0 w 264"/>
                <a:gd name="T7" fmla="*/ 0 h 947"/>
                <a:gd name="T8" fmla="*/ 0 w 264"/>
                <a:gd name="T9" fmla="*/ 2537418 h 9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947">
                  <a:moveTo>
                    <a:pt x="0" y="947"/>
                  </a:moveTo>
                  <a:cubicBezTo>
                    <a:pt x="88" y="947"/>
                    <a:pt x="176" y="947"/>
                    <a:pt x="264" y="947"/>
                  </a:cubicBezTo>
                  <a:cubicBezTo>
                    <a:pt x="264" y="632"/>
                    <a:pt x="264" y="316"/>
                    <a:pt x="264" y="0"/>
                  </a:cubicBezTo>
                  <a:cubicBezTo>
                    <a:pt x="176" y="0"/>
                    <a:pt x="88" y="0"/>
                    <a:pt x="0" y="0"/>
                  </a:cubicBezTo>
                  <a:cubicBezTo>
                    <a:pt x="0" y="316"/>
                    <a:pt x="0" y="632"/>
                    <a:pt x="0" y="94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7" name="Oval 23">
              <a:extLst>
                <a:ext uri="{FF2B5EF4-FFF2-40B4-BE49-F238E27FC236}">
                  <a16:creationId xmlns:a16="http://schemas.microsoft.com/office/drawing/2014/main" id="{385EEC50-1212-4F7A-8ABD-2DFDE2B1C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648" y="5845545"/>
              <a:ext cx="707353" cy="242874"/>
            </a:xfrm>
            <a:prstGeom prst="ellipse">
              <a:avLst/>
            </a:pr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8" name="Freeform 24">
              <a:extLst>
                <a:ext uri="{FF2B5EF4-FFF2-40B4-BE49-F238E27FC236}">
                  <a16:creationId xmlns:a16="http://schemas.microsoft.com/office/drawing/2014/main" id="{5A95DF4C-849E-4A1D-9168-5C07B72EB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648" y="5037553"/>
              <a:ext cx="707353" cy="927048"/>
            </a:xfrm>
            <a:custGeom>
              <a:avLst/>
              <a:gdLst>
                <a:gd name="T0" fmla="*/ 0 w 264"/>
                <a:gd name="T1" fmla="*/ 0 h 346"/>
                <a:gd name="T2" fmla="*/ 264 w 264"/>
                <a:gd name="T3" fmla="*/ 0 h 346"/>
                <a:gd name="T4" fmla="*/ 264 w 264"/>
                <a:gd name="T5" fmla="*/ 346 h 346"/>
                <a:gd name="T6" fmla="*/ 0 w 264"/>
                <a:gd name="T7" fmla="*/ 346 h 346"/>
                <a:gd name="T8" fmla="*/ 0 w 264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46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16"/>
                    <a:pt x="264" y="231"/>
                    <a:pt x="264" y="346"/>
                  </a:cubicBezTo>
                  <a:cubicBezTo>
                    <a:pt x="176" y="346"/>
                    <a:pt x="88" y="346"/>
                    <a:pt x="0" y="346"/>
                  </a:cubicBezTo>
                  <a:cubicBezTo>
                    <a:pt x="0" y="231"/>
                    <a:pt x="0" y="116"/>
                    <a:pt x="0" y="0"/>
                  </a:cubicBez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id="{DEE814B6-84C6-43AD-BEFF-2CEDD3DD0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648" y="3005490"/>
              <a:ext cx="707353" cy="2114608"/>
            </a:xfrm>
            <a:custGeom>
              <a:avLst/>
              <a:gdLst>
                <a:gd name="T0" fmla="*/ 0 w 264"/>
                <a:gd name="T1" fmla="*/ 0 h 440"/>
                <a:gd name="T2" fmla="*/ 264 w 264"/>
                <a:gd name="T3" fmla="*/ 0 h 440"/>
                <a:gd name="T4" fmla="*/ 264 w 264"/>
                <a:gd name="T5" fmla="*/ 440 h 440"/>
                <a:gd name="T6" fmla="*/ 0 w 264"/>
                <a:gd name="T7" fmla="*/ 440 h 440"/>
                <a:gd name="T8" fmla="*/ 0 w 264"/>
                <a:gd name="T9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440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47"/>
                    <a:pt x="264" y="293"/>
                    <a:pt x="264" y="440"/>
                  </a:cubicBezTo>
                  <a:cubicBezTo>
                    <a:pt x="176" y="440"/>
                    <a:pt x="88" y="440"/>
                    <a:pt x="0" y="440"/>
                  </a:cubicBezTo>
                  <a:cubicBezTo>
                    <a:pt x="0" y="293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2" name="Oval 26">
              <a:extLst>
                <a:ext uri="{FF2B5EF4-FFF2-40B4-BE49-F238E27FC236}">
                  <a16:creationId xmlns:a16="http://schemas.microsoft.com/office/drawing/2014/main" id="{FA807CB1-1074-47E5-9105-B59A1AF5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648" y="2915713"/>
              <a:ext cx="707353" cy="242873"/>
            </a:xfrm>
            <a:prstGeom prst="ellipse">
              <a:avLst/>
            </a:prstGeom>
            <a:solidFill>
              <a:srgbClr val="00B09B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3" name="Oval 27">
              <a:extLst>
                <a:ext uri="{FF2B5EF4-FFF2-40B4-BE49-F238E27FC236}">
                  <a16:creationId xmlns:a16="http://schemas.microsoft.com/office/drawing/2014/main" id="{81890C26-BB99-4CB1-B293-E30D5DAE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648" y="2421499"/>
              <a:ext cx="707353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2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164" name="Freeform 44">
              <a:extLst>
                <a:ext uri="{FF2B5EF4-FFF2-40B4-BE49-F238E27FC236}">
                  <a16:creationId xmlns:a16="http://schemas.microsoft.com/office/drawing/2014/main" id="{05275125-A9FB-4FE2-B091-8AC5D4439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515" y="2683421"/>
              <a:ext cx="271205" cy="380979"/>
            </a:xfrm>
            <a:custGeom>
              <a:avLst/>
              <a:gdLst>
                <a:gd name="T0" fmla="*/ 50 w 101"/>
                <a:gd name="T1" fmla="*/ 142 h 142"/>
                <a:gd name="T2" fmla="*/ 14 w 101"/>
                <a:gd name="T3" fmla="*/ 128 h 142"/>
                <a:gd name="T4" fmla="*/ 0 w 101"/>
                <a:gd name="T5" fmla="*/ 94 h 142"/>
                <a:gd name="T6" fmla="*/ 50 w 101"/>
                <a:gd name="T7" fmla="*/ 0 h 142"/>
                <a:gd name="T8" fmla="*/ 50 w 101"/>
                <a:gd name="T9" fmla="*/ 0 h 142"/>
                <a:gd name="T10" fmla="*/ 101 w 101"/>
                <a:gd name="T11" fmla="*/ 94 h 142"/>
                <a:gd name="T12" fmla="*/ 86 w 101"/>
                <a:gd name="T13" fmla="*/ 128 h 142"/>
                <a:gd name="T14" fmla="*/ 50 w 101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42">
                  <a:moveTo>
                    <a:pt x="50" y="142"/>
                  </a:moveTo>
                  <a:cubicBezTo>
                    <a:pt x="37" y="142"/>
                    <a:pt x="24" y="137"/>
                    <a:pt x="14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6" y="30"/>
                    <a:pt x="101" y="59"/>
                    <a:pt x="101" y="94"/>
                  </a:cubicBezTo>
                  <a:cubicBezTo>
                    <a:pt x="101" y="106"/>
                    <a:pt x="96" y="118"/>
                    <a:pt x="86" y="128"/>
                  </a:cubicBezTo>
                  <a:cubicBezTo>
                    <a:pt x="76" y="137"/>
                    <a:pt x="63" y="142"/>
                    <a:pt x="50" y="142"/>
                  </a:cubicBez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5" name="Freeform 45">
              <a:extLst>
                <a:ext uri="{FF2B5EF4-FFF2-40B4-BE49-F238E27FC236}">
                  <a16:creationId xmlns:a16="http://schemas.microsoft.com/office/drawing/2014/main" id="{0655523A-B31D-4D97-83A4-79F22A1B0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636" y="2768951"/>
              <a:ext cx="93937" cy="236539"/>
            </a:xfrm>
            <a:custGeom>
              <a:avLst/>
              <a:gdLst>
                <a:gd name="T0" fmla="*/ 8052 w 35"/>
                <a:gd name="T1" fmla="*/ 204284 h 88"/>
                <a:gd name="T2" fmla="*/ 0 w 35"/>
                <a:gd name="T3" fmla="*/ 172028 h 88"/>
                <a:gd name="T4" fmla="*/ 2684 w 35"/>
                <a:gd name="T5" fmla="*/ 139773 h 88"/>
                <a:gd name="T6" fmla="*/ 18787 w 35"/>
                <a:gd name="T7" fmla="*/ 104830 h 88"/>
                <a:gd name="T8" fmla="*/ 80517 w 35"/>
                <a:gd name="T9" fmla="*/ 21504 h 88"/>
                <a:gd name="T10" fmla="*/ 93937 w 35"/>
                <a:gd name="T11" fmla="*/ 0 h 88"/>
                <a:gd name="T12" fmla="*/ 34891 w 35"/>
                <a:gd name="T13" fmla="*/ 99454 h 88"/>
                <a:gd name="T14" fmla="*/ 18787 w 35"/>
                <a:gd name="T15" fmla="*/ 142461 h 88"/>
                <a:gd name="T16" fmla="*/ 16103 w 35"/>
                <a:gd name="T17" fmla="*/ 182780 h 88"/>
                <a:gd name="T18" fmla="*/ 24155 w 35"/>
                <a:gd name="T19" fmla="*/ 220411 h 88"/>
                <a:gd name="T20" fmla="*/ 29523 w 35"/>
                <a:gd name="T21" fmla="*/ 236539 h 88"/>
                <a:gd name="T22" fmla="*/ 16103 w 35"/>
                <a:gd name="T23" fmla="*/ 223099 h 88"/>
                <a:gd name="T24" fmla="*/ 8052 w 35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" h="88">
                  <a:moveTo>
                    <a:pt x="3" y="76"/>
                  </a:moveTo>
                  <a:cubicBezTo>
                    <a:pt x="1" y="72"/>
                    <a:pt x="0" y="68"/>
                    <a:pt x="0" y="64"/>
                  </a:cubicBezTo>
                  <a:cubicBezTo>
                    <a:pt x="0" y="60"/>
                    <a:pt x="0" y="56"/>
                    <a:pt x="1" y="52"/>
                  </a:cubicBezTo>
                  <a:cubicBezTo>
                    <a:pt x="3" y="47"/>
                    <a:pt x="5" y="43"/>
                    <a:pt x="7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3" y="3"/>
                    <a:pt x="35" y="0"/>
                  </a:cubicBezTo>
                  <a:cubicBezTo>
                    <a:pt x="28" y="12"/>
                    <a:pt x="20" y="24"/>
                    <a:pt x="13" y="37"/>
                  </a:cubicBezTo>
                  <a:cubicBezTo>
                    <a:pt x="11" y="42"/>
                    <a:pt x="9" y="47"/>
                    <a:pt x="7" y="53"/>
                  </a:cubicBezTo>
                  <a:cubicBezTo>
                    <a:pt x="6" y="58"/>
                    <a:pt x="6" y="62"/>
                    <a:pt x="6" y="68"/>
                  </a:cubicBezTo>
                  <a:cubicBezTo>
                    <a:pt x="6" y="73"/>
                    <a:pt x="7" y="77"/>
                    <a:pt x="9" y="82"/>
                  </a:cubicBezTo>
                  <a:cubicBezTo>
                    <a:pt x="9" y="85"/>
                    <a:pt x="10" y="86"/>
                    <a:pt x="11" y="88"/>
                  </a:cubicBezTo>
                  <a:cubicBezTo>
                    <a:pt x="9" y="87"/>
                    <a:pt x="8" y="85"/>
                    <a:pt x="6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239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4D9B3D4-DBD9-4FA7-8740-200350BE3C32}"/>
              </a:ext>
            </a:extLst>
          </p:cNvPr>
          <p:cNvSpPr txBox="1"/>
          <p:nvPr/>
        </p:nvSpPr>
        <p:spPr>
          <a:xfrm>
            <a:off x="5864009" y="5709536"/>
            <a:ext cx="77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思源黑体" panose="020B0500000000000000"/>
              </a:rPr>
              <a:t>整体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1AE083CC-D126-4B1F-86DB-78BF6FC40897}"/>
              </a:ext>
            </a:extLst>
          </p:cNvPr>
          <p:cNvSpPr txBox="1"/>
          <p:nvPr/>
        </p:nvSpPr>
        <p:spPr>
          <a:xfrm>
            <a:off x="6606292" y="5713350"/>
            <a:ext cx="96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思源黑体" panose="020B0500000000000000"/>
              </a:rPr>
              <a:t>左拳头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A8695F4-84E7-41AA-B5B0-7A9B7F79AB1B}"/>
              </a:ext>
            </a:extLst>
          </p:cNvPr>
          <p:cNvSpPr txBox="1"/>
          <p:nvPr/>
        </p:nvSpPr>
        <p:spPr>
          <a:xfrm>
            <a:off x="7539109" y="5726571"/>
            <a:ext cx="9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思源黑体" panose="020B0500000000000000"/>
              </a:rPr>
              <a:t>右拳头</a:t>
            </a: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954AA5EA-8B35-4AD2-8513-F380DB31057B}"/>
              </a:ext>
            </a:extLst>
          </p:cNvPr>
          <p:cNvSpPr txBox="1"/>
          <p:nvPr/>
        </p:nvSpPr>
        <p:spPr>
          <a:xfrm>
            <a:off x="8513029" y="5719599"/>
            <a:ext cx="77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思源黑体" panose="020B0500000000000000"/>
              </a:rPr>
              <a:t>双拳</a:t>
            </a: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10AD2487-82B1-4B7E-A3AB-F50E42757238}"/>
              </a:ext>
            </a:extLst>
          </p:cNvPr>
          <p:cNvSpPr txBox="1"/>
          <p:nvPr/>
        </p:nvSpPr>
        <p:spPr>
          <a:xfrm>
            <a:off x="9313463" y="5713350"/>
            <a:ext cx="77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思源黑体" panose="020B0500000000000000"/>
              </a:rPr>
              <a:t>双脚</a:t>
            </a:r>
          </a:p>
        </p:txBody>
      </p:sp>
      <p:sp>
        <p:nvSpPr>
          <p:cNvPr id="196" name="Rectangle 35">
            <a:extLst>
              <a:ext uri="{FF2B5EF4-FFF2-40B4-BE49-F238E27FC236}">
                <a16:creationId xmlns:a16="http://schemas.microsoft.com/office/drawing/2014/main" id="{B46BB58D-8BFA-4730-9EAD-DF2DA0998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220" y="5302563"/>
            <a:ext cx="773186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2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95.3</a:t>
            </a:r>
            <a:r>
              <a:rPr lang="id-ID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zh-CN" b="1" dirty="0">
              <a:solidFill>
                <a:srgbClr val="4454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Rectangle 35">
            <a:extLst>
              <a:ext uri="{FF2B5EF4-FFF2-40B4-BE49-F238E27FC236}">
                <a16:creationId xmlns:a16="http://schemas.microsoft.com/office/drawing/2014/main" id="{77A2ABCA-837B-4773-98AE-5FCF1EF2E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101" y="5302563"/>
            <a:ext cx="773186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2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93.3</a:t>
            </a:r>
            <a:r>
              <a:rPr lang="id-ID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zh-CN" b="1" dirty="0">
              <a:solidFill>
                <a:srgbClr val="4454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Rectangle 35">
            <a:extLst>
              <a:ext uri="{FF2B5EF4-FFF2-40B4-BE49-F238E27FC236}">
                <a16:creationId xmlns:a16="http://schemas.microsoft.com/office/drawing/2014/main" id="{856FE583-B74C-4E70-98FD-6A5D07A1C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3289" y="5302563"/>
            <a:ext cx="773186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2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93.6</a:t>
            </a:r>
            <a:r>
              <a:rPr lang="id-ID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zh-CN" b="1" dirty="0">
              <a:solidFill>
                <a:srgbClr val="4454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Rectangle 35">
            <a:extLst>
              <a:ext uri="{FF2B5EF4-FFF2-40B4-BE49-F238E27FC236}">
                <a16:creationId xmlns:a16="http://schemas.microsoft.com/office/drawing/2014/main" id="{C5C313E9-6956-4209-8C47-3DAC167A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504" y="5302563"/>
            <a:ext cx="600061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2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id-ID" altLang="zh-CN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altLang="zh-CN" b="1" dirty="0">
              <a:solidFill>
                <a:srgbClr val="4454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圆角矩形 26">
            <a:extLst>
              <a:ext uri="{FF2B5EF4-FFF2-40B4-BE49-F238E27FC236}">
                <a16:creationId xmlns:a16="http://schemas.microsoft.com/office/drawing/2014/main" id="{69BA6D2E-8847-488E-AF3E-693090C6F283}"/>
              </a:ext>
            </a:extLst>
          </p:cNvPr>
          <p:cNvSpPr/>
          <p:nvPr/>
        </p:nvSpPr>
        <p:spPr>
          <a:xfrm>
            <a:off x="981879" y="2296343"/>
            <a:ext cx="3241868" cy="225746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5A43F088-E727-4434-922E-BA42FA9D96DD}"/>
              </a:ext>
            </a:extLst>
          </p:cNvPr>
          <p:cNvSpPr txBox="1"/>
          <p:nvPr/>
        </p:nvSpPr>
        <p:spPr>
          <a:xfrm>
            <a:off x="1255803" y="2628384"/>
            <a:ext cx="28815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与最先进的</a:t>
            </a: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MI</a:t>
            </a: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分类相比，总体准确率提高了</a:t>
            </a:r>
            <a:r>
              <a:rPr lang="en-US" altLang="zh-CN" sz="2800" b="1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14.4%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AF6EEC6B-DC45-406B-BC9C-0EC590EDE19D}"/>
              </a:ext>
            </a:extLst>
          </p:cNvPr>
          <p:cNvSpPr txBox="1"/>
          <p:nvPr/>
        </p:nvSpPr>
        <p:spPr>
          <a:xfrm>
            <a:off x="6720169" y="1834679"/>
            <a:ext cx="241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思源黑体" panose="020B0500000000000000"/>
              </a:rPr>
              <a:t>实验结果准确率</a:t>
            </a:r>
          </a:p>
        </p:txBody>
      </p:sp>
      <p:sp>
        <p:nvSpPr>
          <p:cNvPr id="205" name="圆角矩形 65">
            <a:extLst>
              <a:ext uri="{FF2B5EF4-FFF2-40B4-BE49-F238E27FC236}">
                <a16:creationId xmlns:a16="http://schemas.microsoft.com/office/drawing/2014/main" id="{55E54AA0-A83A-497F-9EC8-8FFDC40912A0}"/>
              </a:ext>
            </a:extLst>
          </p:cNvPr>
          <p:cNvSpPr/>
          <p:nvPr/>
        </p:nvSpPr>
        <p:spPr>
          <a:xfrm>
            <a:off x="4654295" y="1124713"/>
            <a:ext cx="6483097" cy="5093208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F2E1E96D-CF40-45B2-B66D-88947EE14021}"/>
              </a:ext>
            </a:extLst>
          </p:cNvPr>
          <p:cNvSpPr txBox="1"/>
          <p:nvPr/>
        </p:nvSpPr>
        <p:spPr>
          <a:xfrm>
            <a:off x="11266065" y="5929526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38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202" grpId="0" animBg="1"/>
      <p:bldP spid="20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24" name="文本框 23"/>
          <p:cNvSpPr txBox="1"/>
          <p:nvPr/>
        </p:nvSpPr>
        <p:spPr>
          <a:xfrm>
            <a:off x="2857349" y="2443843"/>
            <a:ext cx="169950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53716" y="2797494"/>
            <a:ext cx="4161429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CNN</a:t>
            </a:r>
            <a:r>
              <a:rPr lang="zh-CN" altLang="en-US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算法学习与实践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F4AF4C6-B04D-4E36-B0A2-093607F2B786}"/>
              </a:ext>
            </a:extLst>
          </p:cNvPr>
          <p:cNvSpPr txBox="1"/>
          <p:nvPr/>
        </p:nvSpPr>
        <p:spPr>
          <a:xfrm>
            <a:off x="10661904" y="5991465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53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同侧圆角矩形 30"/>
          <p:cNvSpPr/>
          <p:nvPr/>
        </p:nvSpPr>
        <p:spPr>
          <a:xfrm rot="5400000">
            <a:off x="7179064" y="-744558"/>
            <a:ext cx="862138" cy="5531926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同侧圆角矩形 27"/>
          <p:cNvSpPr/>
          <p:nvPr/>
        </p:nvSpPr>
        <p:spPr>
          <a:xfrm rot="5400000">
            <a:off x="6882978" y="2624880"/>
            <a:ext cx="894746" cy="5129130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9" name="同侧圆角矩形 28"/>
          <p:cNvSpPr/>
          <p:nvPr/>
        </p:nvSpPr>
        <p:spPr>
          <a:xfrm rot="5400000">
            <a:off x="7304183" y="1015493"/>
            <a:ext cx="1388183" cy="5034650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05417" y="2209008"/>
            <a:ext cx="3392170" cy="2843380"/>
            <a:chOff x="523961" y="2512168"/>
            <a:chExt cx="4155082" cy="3482867"/>
          </a:xfrm>
        </p:grpSpPr>
        <p:sp>
          <p:nvSpPr>
            <p:cNvPr id="22" name="椭圆 21"/>
            <p:cNvSpPr/>
            <p:nvPr/>
          </p:nvSpPr>
          <p:spPr>
            <a:xfrm>
              <a:off x="1912979" y="2829835"/>
              <a:ext cx="2439946" cy="2439942"/>
            </a:xfrm>
            <a:prstGeom prst="ellipse">
              <a:avLst/>
            </a:prstGeom>
            <a:noFill/>
            <a:ln w="19050">
              <a:solidFill>
                <a:srgbClr val="313D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b="1" dirty="0">
                  <a:solidFill>
                    <a:srgbClr val="244C8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深度学习</a:t>
              </a:r>
              <a:endParaRPr lang="zh-CN" altLang="en-US" sz="4400" b="1" dirty="0">
                <a:solidFill>
                  <a:srgbClr val="244C89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3" name="椭圆 4"/>
            <p:cNvSpPr/>
            <p:nvPr/>
          </p:nvSpPr>
          <p:spPr>
            <a:xfrm>
              <a:off x="1596918" y="2512168"/>
              <a:ext cx="3082125" cy="3082122"/>
            </a:xfrm>
            <a:prstGeom prst="donut">
              <a:avLst>
                <a:gd name="adj" fmla="val 7853"/>
              </a:avLst>
            </a:prstGeom>
            <a:solidFill>
              <a:srgbClr val="24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2700000">
              <a:off x="1196175" y="4777057"/>
              <a:ext cx="545764" cy="1890191"/>
            </a:xfrm>
            <a:custGeom>
              <a:avLst/>
              <a:gdLst>
                <a:gd name="connsiteX0" fmla="*/ 0 w 545764"/>
                <a:gd name="connsiteY0" fmla="*/ 474744 h 1890191"/>
                <a:gd name="connsiteX1" fmla="*/ 545764 w 545764"/>
                <a:gd name="connsiteY1" fmla="*/ 474744 h 1890191"/>
                <a:gd name="connsiteX2" fmla="*/ 545764 w 545764"/>
                <a:gd name="connsiteY2" fmla="*/ 1617309 h 1890191"/>
                <a:gd name="connsiteX3" fmla="*/ 272882 w 545764"/>
                <a:gd name="connsiteY3" fmla="*/ 1890191 h 1890191"/>
                <a:gd name="connsiteX4" fmla="*/ 0 w 545764"/>
                <a:gd name="connsiteY4" fmla="*/ 1617309 h 1890191"/>
                <a:gd name="connsiteX5" fmla="*/ 79925 w 545764"/>
                <a:gd name="connsiteY5" fmla="*/ 79925 h 1890191"/>
                <a:gd name="connsiteX6" fmla="*/ 272882 w 545764"/>
                <a:gd name="connsiteY6" fmla="*/ 0 h 1890191"/>
                <a:gd name="connsiteX7" fmla="*/ 545764 w 545764"/>
                <a:gd name="connsiteY7" fmla="*/ 272882 h 1890191"/>
                <a:gd name="connsiteX8" fmla="*/ 545764 w 545764"/>
                <a:gd name="connsiteY8" fmla="*/ 409430 h 1890191"/>
                <a:gd name="connsiteX9" fmla="*/ 0 w 545764"/>
                <a:gd name="connsiteY9" fmla="*/ 409430 h 1890191"/>
                <a:gd name="connsiteX10" fmla="*/ 0 w 545764"/>
                <a:gd name="connsiteY10" fmla="*/ 272882 h 1890191"/>
                <a:gd name="connsiteX11" fmla="*/ 79925 w 545764"/>
                <a:gd name="connsiteY11" fmla="*/ 79925 h 18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764" h="1890191">
                  <a:moveTo>
                    <a:pt x="0" y="474744"/>
                  </a:moveTo>
                  <a:lnTo>
                    <a:pt x="545764" y="474744"/>
                  </a:lnTo>
                  <a:lnTo>
                    <a:pt x="545764" y="1617309"/>
                  </a:lnTo>
                  <a:cubicBezTo>
                    <a:pt x="545764" y="1768018"/>
                    <a:pt x="423591" y="1890191"/>
                    <a:pt x="272882" y="1890191"/>
                  </a:cubicBezTo>
                  <a:cubicBezTo>
                    <a:pt x="122173" y="1890191"/>
                    <a:pt x="0" y="1768018"/>
                    <a:pt x="0" y="1617309"/>
                  </a:cubicBezTo>
                  <a:close/>
                  <a:moveTo>
                    <a:pt x="79925" y="79925"/>
                  </a:moveTo>
                  <a:cubicBezTo>
                    <a:pt x="129307" y="30543"/>
                    <a:pt x="197528" y="0"/>
                    <a:pt x="272882" y="0"/>
                  </a:cubicBezTo>
                  <a:cubicBezTo>
                    <a:pt x="423591" y="0"/>
                    <a:pt x="545764" y="122173"/>
                    <a:pt x="545764" y="272882"/>
                  </a:cubicBezTo>
                  <a:lnTo>
                    <a:pt x="545764" y="409430"/>
                  </a:lnTo>
                  <a:lnTo>
                    <a:pt x="0" y="409430"/>
                  </a:lnTo>
                  <a:lnTo>
                    <a:pt x="0" y="272882"/>
                  </a:lnTo>
                  <a:cubicBezTo>
                    <a:pt x="0" y="197528"/>
                    <a:pt x="30543" y="129307"/>
                    <a:pt x="79925" y="79925"/>
                  </a:cubicBez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 rot="2700000">
              <a:off x="1717862" y="4927522"/>
              <a:ext cx="726640" cy="358129"/>
            </a:xfrm>
            <a:prstGeom prst="roundRect">
              <a:avLst/>
            </a:prstGeom>
            <a:solidFill>
              <a:srgbClr val="244C8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5235384" y="1666679"/>
            <a:ext cx="5043173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深度学习是一种特殊的机器学习算法，特征和分类器直接从数据中联合学习。</a:t>
            </a:r>
          </a:p>
        </p:txBody>
      </p:sp>
      <p:sp>
        <p:nvSpPr>
          <p:cNvPr id="35" name="椭圆 34"/>
          <p:cNvSpPr/>
          <p:nvPr/>
        </p:nvSpPr>
        <p:spPr>
          <a:xfrm>
            <a:off x="4317309" y="1621478"/>
            <a:ext cx="797262" cy="797260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6" name="椭圆 4"/>
          <p:cNvSpPr/>
          <p:nvPr/>
        </p:nvSpPr>
        <p:spPr>
          <a:xfrm>
            <a:off x="4241391" y="1544951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433D3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090162" y="3121716"/>
            <a:ext cx="797262" cy="797260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2" name="椭圆 4"/>
          <p:cNvSpPr/>
          <p:nvPr/>
        </p:nvSpPr>
        <p:spPr>
          <a:xfrm>
            <a:off x="5014244" y="3045189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313D5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238882" y="4815067"/>
            <a:ext cx="4545198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理论上可以实现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EEG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更有效的特征提取算法和精度高、性能稳健的模式分类算法。</a:t>
            </a:r>
          </a:p>
        </p:txBody>
      </p:sp>
      <p:sp>
        <p:nvSpPr>
          <p:cNvPr id="56" name="椭圆 55"/>
          <p:cNvSpPr/>
          <p:nvPr/>
        </p:nvSpPr>
        <p:spPr>
          <a:xfrm>
            <a:off x="4337992" y="4789518"/>
            <a:ext cx="797262" cy="797260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7" name="椭圆 4"/>
          <p:cNvSpPr/>
          <p:nvPr/>
        </p:nvSpPr>
        <p:spPr>
          <a:xfrm>
            <a:off x="4262074" y="4712991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313D5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4" name="标题 4">
            <a:extLst>
              <a:ext uri="{FF2B5EF4-FFF2-40B4-BE49-F238E27FC236}">
                <a16:creationId xmlns:a16="http://schemas.microsoft.com/office/drawing/2014/main" id="{41652B10-58C4-48B1-9240-011D062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312" y="879143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算法学习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4490E49-F6EA-4A8D-97D2-CC57F91CF719}"/>
              </a:ext>
            </a:extLst>
          </p:cNvPr>
          <p:cNvSpPr/>
          <p:nvPr/>
        </p:nvSpPr>
        <p:spPr>
          <a:xfrm>
            <a:off x="5963342" y="2833130"/>
            <a:ext cx="4365046" cy="139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深度学习具有从高维数据中提取特征并从分层表示中学习的能力，有望从原始的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EEG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数据中学习以提取更好的功能，以提高性能和鲁棒性。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366843A-2E88-4140-8019-2031A48201A4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58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-0.34544 0.59375 " pathEditMode="relative" rAng="0" ptsTypes="AA">
                                      <p:cBhvr>
                                        <p:cTn id="8" dur="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29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75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25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75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25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29" grpId="0" animBg="1"/>
      <p:bldP spid="32" grpId="0"/>
      <p:bldP spid="35" grpId="0" animBg="1"/>
      <p:bldP spid="36" grpId="0" animBg="1"/>
      <p:bldP spid="40" grpId="0" animBg="1"/>
      <p:bldP spid="42" grpId="0" animBg="1"/>
      <p:bldP spid="54" grpId="0"/>
      <p:bldP spid="56" grpId="0" animBg="1"/>
      <p:bldP spid="57" grpId="0" animBg="1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168493" y="1730138"/>
            <a:ext cx="4985420" cy="4341478"/>
            <a:chOff x="1823648" y="2061912"/>
            <a:chExt cx="3835748" cy="3743352"/>
          </a:xfrm>
        </p:grpSpPr>
        <p:sp>
          <p:nvSpPr>
            <p:cNvPr id="58" name="矩形 57"/>
            <p:cNvSpPr/>
            <p:nvPr/>
          </p:nvSpPr>
          <p:spPr bwMode="auto">
            <a:xfrm>
              <a:off x="1823648" y="2190078"/>
              <a:ext cx="3835748" cy="3615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Freeform 6"/>
            <p:cNvSpPr/>
            <p:nvPr/>
          </p:nvSpPr>
          <p:spPr bwMode="auto">
            <a:xfrm>
              <a:off x="1965587" y="2061912"/>
              <a:ext cx="3562213" cy="127898"/>
            </a:xfrm>
            <a:custGeom>
              <a:avLst/>
              <a:gdLst>
                <a:gd name="T0" fmla="*/ 285 w 4236"/>
                <a:gd name="T1" fmla="*/ 0 h 186"/>
                <a:gd name="T2" fmla="*/ 3967 w 4236"/>
                <a:gd name="T3" fmla="*/ 0 h 186"/>
                <a:gd name="T4" fmla="*/ 4236 w 4236"/>
                <a:gd name="T5" fmla="*/ 186 h 186"/>
                <a:gd name="T6" fmla="*/ 0 w 4236"/>
                <a:gd name="T7" fmla="*/ 186 h 186"/>
                <a:gd name="T8" fmla="*/ 285 w 4236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186">
                  <a:moveTo>
                    <a:pt x="285" y="0"/>
                  </a:moveTo>
                  <a:lnTo>
                    <a:pt x="3967" y="0"/>
                  </a:lnTo>
                  <a:lnTo>
                    <a:pt x="4236" y="186"/>
                  </a:lnTo>
                  <a:lnTo>
                    <a:pt x="0" y="18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414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95" name="Freeform 7"/>
            <p:cNvSpPr/>
            <p:nvPr/>
          </p:nvSpPr>
          <p:spPr bwMode="auto">
            <a:xfrm>
              <a:off x="2203505" y="2061912"/>
              <a:ext cx="3097148" cy="745630"/>
            </a:xfrm>
            <a:custGeom>
              <a:avLst/>
              <a:gdLst>
                <a:gd name="T0" fmla="*/ 0 w 3682"/>
                <a:gd name="T1" fmla="*/ 0 h 786"/>
                <a:gd name="T2" fmla="*/ 3682 w 3682"/>
                <a:gd name="T3" fmla="*/ 0 h 786"/>
                <a:gd name="T4" fmla="*/ 3682 w 3682"/>
                <a:gd name="T5" fmla="*/ 637 h 786"/>
                <a:gd name="T6" fmla="*/ 1823 w 3682"/>
                <a:gd name="T7" fmla="*/ 786 h 786"/>
                <a:gd name="T8" fmla="*/ 0 w 3682"/>
                <a:gd name="T9" fmla="*/ 637 h 786"/>
                <a:gd name="T10" fmla="*/ 0 w 3682"/>
                <a:gd name="T1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786">
                  <a:moveTo>
                    <a:pt x="0" y="0"/>
                  </a:moveTo>
                  <a:lnTo>
                    <a:pt x="3682" y="0"/>
                  </a:lnTo>
                  <a:lnTo>
                    <a:pt x="3682" y="637"/>
                  </a:lnTo>
                  <a:lnTo>
                    <a:pt x="1823" y="786"/>
                  </a:lnTo>
                  <a:lnTo>
                    <a:pt x="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/>
            </a:p>
          </p:txBody>
        </p:sp>
        <p:sp>
          <p:nvSpPr>
            <p:cNvPr id="96" name="矩形 95"/>
            <p:cNvSpPr/>
            <p:nvPr/>
          </p:nvSpPr>
          <p:spPr>
            <a:xfrm>
              <a:off x="3352011" y="2226876"/>
              <a:ext cx="424947" cy="404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spc="300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CNN</a:t>
              </a:r>
              <a:endParaRPr lang="zh-CN" altLang="en-US" sz="2400" b="1" spc="300" dirty="0">
                <a:solidFill>
                  <a:schemeClr val="bg2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6344FD5-78AC-42E9-B407-80A2F7214976}"/>
              </a:ext>
            </a:extLst>
          </p:cNvPr>
          <p:cNvGrpSpPr/>
          <p:nvPr/>
        </p:nvGrpSpPr>
        <p:grpSpPr>
          <a:xfrm>
            <a:off x="6444581" y="1730138"/>
            <a:ext cx="4985420" cy="4341478"/>
            <a:chOff x="1823648" y="2061912"/>
            <a:chExt cx="3835748" cy="374335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8EFEC49-BE51-4A3A-8078-D881BF44B4EA}"/>
                </a:ext>
              </a:extLst>
            </p:cNvPr>
            <p:cNvSpPr/>
            <p:nvPr/>
          </p:nvSpPr>
          <p:spPr bwMode="auto">
            <a:xfrm>
              <a:off x="1823648" y="2190078"/>
              <a:ext cx="3835748" cy="3615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25C65F-3E24-4111-B22E-6F0029BAA10A}"/>
                </a:ext>
              </a:extLst>
            </p:cNvPr>
            <p:cNvSpPr/>
            <p:nvPr/>
          </p:nvSpPr>
          <p:spPr bwMode="auto">
            <a:xfrm>
              <a:off x="1965587" y="2061912"/>
              <a:ext cx="3562213" cy="127898"/>
            </a:xfrm>
            <a:custGeom>
              <a:avLst/>
              <a:gdLst>
                <a:gd name="T0" fmla="*/ 285 w 4236"/>
                <a:gd name="T1" fmla="*/ 0 h 186"/>
                <a:gd name="T2" fmla="*/ 3967 w 4236"/>
                <a:gd name="T3" fmla="*/ 0 h 186"/>
                <a:gd name="T4" fmla="*/ 4236 w 4236"/>
                <a:gd name="T5" fmla="*/ 186 h 186"/>
                <a:gd name="T6" fmla="*/ 0 w 4236"/>
                <a:gd name="T7" fmla="*/ 186 h 186"/>
                <a:gd name="T8" fmla="*/ 285 w 4236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186">
                  <a:moveTo>
                    <a:pt x="285" y="0"/>
                  </a:moveTo>
                  <a:lnTo>
                    <a:pt x="3967" y="0"/>
                  </a:lnTo>
                  <a:lnTo>
                    <a:pt x="4236" y="186"/>
                  </a:lnTo>
                  <a:lnTo>
                    <a:pt x="0" y="18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414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948B3C7-2928-4510-AB9F-663B2DB00F56}"/>
                </a:ext>
              </a:extLst>
            </p:cNvPr>
            <p:cNvSpPr/>
            <p:nvPr/>
          </p:nvSpPr>
          <p:spPr bwMode="auto">
            <a:xfrm>
              <a:off x="2203505" y="2061912"/>
              <a:ext cx="3097148" cy="745630"/>
            </a:xfrm>
            <a:custGeom>
              <a:avLst/>
              <a:gdLst>
                <a:gd name="T0" fmla="*/ 0 w 3682"/>
                <a:gd name="T1" fmla="*/ 0 h 786"/>
                <a:gd name="T2" fmla="*/ 3682 w 3682"/>
                <a:gd name="T3" fmla="*/ 0 h 786"/>
                <a:gd name="T4" fmla="*/ 3682 w 3682"/>
                <a:gd name="T5" fmla="*/ 637 h 786"/>
                <a:gd name="T6" fmla="*/ 1823 w 3682"/>
                <a:gd name="T7" fmla="*/ 786 h 786"/>
                <a:gd name="T8" fmla="*/ 0 w 3682"/>
                <a:gd name="T9" fmla="*/ 637 h 786"/>
                <a:gd name="T10" fmla="*/ 0 w 3682"/>
                <a:gd name="T1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786">
                  <a:moveTo>
                    <a:pt x="0" y="0"/>
                  </a:moveTo>
                  <a:lnTo>
                    <a:pt x="3682" y="0"/>
                  </a:lnTo>
                  <a:lnTo>
                    <a:pt x="3682" y="637"/>
                  </a:lnTo>
                  <a:lnTo>
                    <a:pt x="1823" y="786"/>
                  </a:lnTo>
                  <a:lnTo>
                    <a:pt x="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0DBB3CA-135B-4D7C-B4C5-0FBE1C0ECF0E}"/>
                </a:ext>
              </a:extLst>
            </p:cNvPr>
            <p:cNvSpPr/>
            <p:nvPr/>
          </p:nvSpPr>
          <p:spPr>
            <a:xfrm>
              <a:off x="3327131" y="2181483"/>
              <a:ext cx="424947" cy="404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spc="300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CNN</a:t>
              </a:r>
              <a:endParaRPr lang="zh-CN" altLang="en-US" sz="2400" b="1" spc="300" dirty="0">
                <a:solidFill>
                  <a:schemeClr val="bg2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BE68F9E-DD9F-4BDF-8604-3970EFFD36F4}"/>
              </a:ext>
            </a:extLst>
          </p:cNvPr>
          <p:cNvSpPr txBox="1"/>
          <p:nvPr/>
        </p:nvSpPr>
        <p:spPr>
          <a:xfrm>
            <a:off x="1318522" y="2907764"/>
            <a:ext cx="47774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思源黑体" panose="020B0500000000000000"/>
              </a:rPr>
              <a:t>常用的应用与</a:t>
            </a:r>
            <a:r>
              <a:rPr lang="en-US" altLang="zh-CN" sz="2400" dirty="0">
                <a:latin typeface="Times New Roman" panose="02020603050405020304" pitchFamily="18" charset="0"/>
                <a:ea typeface="思源黑体" panose="020B0500000000000000"/>
              </a:rPr>
              <a:t>BCI</a:t>
            </a:r>
            <a:r>
              <a:rPr lang="zh-CN" altLang="en-US" sz="2400" dirty="0">
                <a:latin typeface="Times New Roman" panose="02020603050405020304" pitchFamily="18" charset="0"/>
                <a:ea typeface="思源黑体" panose="020B0500000000000000"/>
              </a:rPr>
              <a:t>的深度学习算法：</a:t>
            </a:r>
            <a:endParaRPr lang="en-US" altLang="zh-CN" sz="2400" dirty="0">
              <a:latin typeface="Times New Roman" panose="02020603050405020304" pitchFamily="18" charset="0"/>
              <a:ea typeface="思源黑体" panose="020B050000000000000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1.CNN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2.CNN+SAE</a:t>
            </a:r>
            <a:r>
              <a:rPr lang="zh-CN" altLang="en-US" sz="2400" dirty="0">
                <a:latin typeface="Times New Roman" panose="02020603050405020304" pitchFamily="18" charset="0"/>
                <a:ea typeface="思源黑体" panose="020B0500000000000000"/>
              </a:rPr>
              <a:t>（自动堆叠编码器）</a:t>
            </a:r>
            <a:endParaRPr lang="en-US" altLang="zh-CN" sz="2400" dirty="0">
              <a:latin typeface="Times New Roman" panose="02020603050405020304" pitchFamily="18" charset="0"/>
              <a:ea typeface="思源黑体" panose="020B050000000000000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思源黑体" panose="020B0500000000000000"/>
              </a:rPr>
              <a:t>3.RBM</a:t>
            </a:r>
            <a:r>
              <a:rPr lang="zh-CN" altLang="en-US" sz="2400" dirty="0">
                <a:latin typeface="Times New Roman" panose="02020603050405020304" pitchFamily="18" charset="0"/>
                <a:ea typeface="思源黑体" panose="020B0500000000000000"/>
              </a:rPr>
              <a:t>受限玻尔兹曼机</a:t>
            </a:r>
            <a:endParaRPr lang="en-US" altLang="zh-CN" sz="2400" dirty="0">
              <a:latin typeface="Times New Roman" panose="02020603050405020304" pitchFamily="18" charset="0"/>
              <a:ea typeface="思源黑体" panose="020B050000000000000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思源黑体" panose="020B0500000000000000"/>
              </a:rPr>
              <a:t>4.DELM</a:t>
            </a:r>
            <a:r>
              <a:rPr lang="zh-CN" altLang="en-US" sz="2400" dirty="0">
                <a:latin typeface="Times New Roman" panose="02020603050405020304" pitchFamily="18" charset="0"/>
                <a:ea typeface="思源黑体" panose="020B0500000000000000"/>
              </a:rPr>
              <a:t>（深度极限学习机）</a:t>
            </a:r>
            <a:endParaRPr lang="en-US" altLang="zh-CN" sz="2400" dirty="0">
              <a:latin typeface="Times New Roman" panose="02020603050405020304" pitchFamily="18" charset="0"/>
              <a:ea typeface="思源黑体" panose="020B050000000000000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思源黑体" panose="020B0500000000000000"/>
              </a:rPr>
              <a:t>5.CNN+DBN</a:t>
            </a:r>
            <a:r>
              <a:rPr lang="zh-CN" altLang="en-US" sz="2400" dirty="0">
                <a:latin typeface="Times New Roman" panose="02020603050405020304" pitchFamily="18" charset="0"/>
                <a:ea typeface="思源黑体" panose="020B0500000000000000"/>
              </a:rPr>
              <a:t>（深度信念网络）</a:t>
            </a:r>
            <a:endParaRPr lang="en-US" altLang="zh-CN" sz="2400" dirty="0">
              <a:latin typeface="Times New Roman" panose="02020603050405020304" pitchFamily="18" charset="0"/>
              <a:ea typeface="思源黑体" panose="020B050000000000000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9C2F6F-8B3C-45BB-8B0C-2F130FD59037}"/>
              </a:ext>
            </a:extLst>
          </p:cNvPr>
          <p:cNvSpPr txBox="1"/>
          <p:nvPr/>
        </p:nvSpPr>
        <p:spPr>
          <a:xfrm>
            <a:off x="6511460" y="2823460"/>
            <a:ext cx="48516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思源黑体" panose="020B0500000000000000"/>
              </a:rPr>
              <a:t>CNN</a:t>
            </a:r>
            <a:r>
              <a:rPr lang="zh-CN" altLang="en-US" sz="2400" dirty="0">
                <a:ea typeface="思源黑体" panose="020B0500000000000000"/>
              </a:rPr>
              <a:t>在</a:t>
            </a:r>
            <a:r>
              <a:rPr lang="en-US" altLang="zh-CN" sz="2400" dirty="0">
                <a:ea typeface="思源黑体" panose="020B0500000000000000"/>
              </a:rPr>
              <a:t>MI-CNN</a:t>
            </a:r>
            <a:r>
              <a:rPr lang="zh-CN" altLang="en-US" sz="2400" dirty="0">
                <a:ea typeface="思源黑体" panose="020B0500000000000000"/>
              </a:rPr>
              <a:t>的分类任务中优点：</a:t>
            </a:r>
            <a:endParaRPr lang="en-US" altLang="zh-CN" sz="2400" dirty="0">
              <a:ea typeface="思源黑体" panose="020B0500000000000000"/>
            </a:endParaRPr>
          </a:p>
          <a:p>
            <a:r>
              <a:rPr lang="en-US" altLang="zh-CN" sz="2400" dirty="0">
                <a:ea typeface="思源黑体" panose="020B0500000000000000"/>
              </a:rPr>
              <a:t>1.</a:t>
            </a:r>
            <a:r>
              <a:rPr lang="zh-CN" altLang="en-US" sz="2400" dirty="0">
                <a:ea typeface="思源黑体" panose="020B0500000000000000"/>
              </a:rPr>
              <a:t>省略特征提取的步骤，可以直接输入预处理的数据；</a:t>
            </a:r>
            <a:endParaRPr lang="en-US" altLang="zh-CN" sz="2400" dirty="0">
              <a:ea typeface="思源黑体" panose="020B0500000000000000"/>
            </a:endParaRPr>
          </a:p>
          <a:p>
            <a:r>
              <a:rPr lang="en-US" altLang="zh-CN" sz="2400" dirty="0">
                <a:ea typeface="思源黑体" panose="020B0500000000000000"/>
              </a:rPr>
              <a:t>2.CNN</a:t>
            </a:r>
            <a:r>
              <a:rPr lang="zh-CN" altLang="en-US" sz="2400" dirty="0">
                <a:ea typeface="思源黑体" panose="020B0500000000000000"/>
              </a:rPr>
              <a:t>能够从大量数据中学习到高维特征，对于处理大数据有优越的性能，而</a:t>
            </a:r>
            <a:r>
              <a:rPr lang="en-US" altLang="zh-CN" sz="2400" dirty="0">
                <a:ea typeface="思源黑体" panose="020B0500000000000000"/>
              </a:rPr>
              <a:t>MI-EEG</a:t>
            </a:r>
            <a:r>
              <a:rPr lang="zh-CN" altLang="en-US" sz="2400" dirty="0">
                <a:ea typeface="思源黑体" panose="020B0500000000000000"/>
              </a:rPr>
              <a:t>数据集十分巨大，一次测试就有</a:t>
            </a:r>
            <a:r>
              <a:rPr lang="en-US" altLang="zh-CN" sz="2400" dirty="0">
                <a:ea typeface="思源黑体" panose="020B0500000000000000"/>
              </a:rPr>
              <a:t>640</a:t>
            </a:r>
            <a:r>
              <a:rPr lang="zh-CN" altLang="en-US" sz="2400" dirty="0">
                <a:ea typeface="思源黑体" panose="020B0500000000000000"/>
              </a:rPr>
              <a:t>*</a:t>
            </a:r>
            <a:r>
              <a:rPr lang="en-US" altLang="zh-CN" sz="2400" dirty="0">
                <a:ea typeface="思源黑体" panose="020B0500000000000000"/>
              </a:rPr>
              <a:t>64</a:t>
            </a:r>
            <a:r>
              <a:rPr lang="zh-CN" altLang="en-US" sz="2400" dirty="0">
                <a:ea typeface="思源黑体" panose="020B0500000000000000"/>
              </a:rPr>
              <a:t>个数据点。</a:t>
            </a:r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8589097D-42F6-4A22-A04A-5ADD9C9A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522" y="889516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算法学习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52F71AF-A146-4183-97F4-A81FC5EC57F1}"/>
              </a:ext>
            </a:extLst>
          </p:cNvPr>
          <p:cNvSpPr txBox="1"/>
          <p:nvPr/>
        </p:nvSpPr>
        <p:spPr>
          <a:xfrm>
            <a:off x="11363122" y="5987534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78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DBDBFD-1A85-4A52-B727-360E02BDE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45" y="2001950"/>
            <a:ext cx="3762375" cy="4276725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1220867" y="1454295"/>
            <a:ext cx="3022513" cy="2294745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433109" y="1787515"/>
            <a:ext cx="2297918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CNN</a:t>
            </a: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模型结构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6979898" y="916119"/>
            <a:ext cx="2162175" cy="338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卷积层</a:t>
            </a:r>
          </a:p>
        </p:txBody>
      </p:sp>
      <p:sp>
        <p:nvSpPr>
          <p:cNvPr id="15" name="TextBox 29"/>
          <p:cNvSpPr txBox="1"/>
          <p:nvPr/>
        </p:nvSpPr>
        <p:spPr>
          <a:xfrm>
            <a:off x="6880786" y="1365891"/>
            <a:ext cx="3704135" cy="868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卷积核一定的距离在图像上移动运算只被称为步长，得到的新矩阵能反映图像的部分特征，因此被称为特征图</a:t>
            </a:r>
            <a:r>
              <a:rPr lang="en-US" altLang="zh-CN" sz="1200" dirty="0"/>
              <a:t>feature map</a:t>
            </a:r>
            <a:r>
              <a:rPr lang="zh-CN" altLang="en-US" sz="1200" dirty="0"/>
              <a:t>。设定不同的卷积核，我们就能找到各种各样的特征。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974686" y="774057"/>
            <a:ext cx="750628" cy="750628"/>
            <a:chOff x="5892800" y="1936330"/>
            <a:chExt cx="914400" cy="914400"/>
          </a:xfrm>
        </p:grpSpPr>
        <p:sp>
          <p:nvSpPr>
            <p:cNvPr id="13" name="椭圆 12"/>
            <p:cNvSpPr/>
            <p:nvPr/>
          </p:nvSpPr>
          <p:spPr>
            <a:xfrm>
              <a:off x="5892800" y="1936330"/>
              <a:ext cx="914400" cy="914400"/>
            </a:xfrm>
            <a:prstGeom prst="ellipse">
              <a:avLst/>
            </a:prstGeom>
            <a:ln w="9525">
              <a:solidFill>
                <a:srgbClr val="313D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74563" y="2018093"/>
              <a:ext cx="750874" cy="750874"/>
            </a:xfrm>
            <a:prstGeom prst="ellipse">
              <a:avLst/>
            </a:prstGeom>
            <a:solidFill>
              <a:srgbClr val="244C89"/>
            </a:solidFill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152515" y="964587"/>
            <a:ext cx="394970" cy="36956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50" name="Freeform 250"/>
            <p:cNvSpPr>
              <a:spLocks/>
            </p:cNvSpPr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1" name="Freeform 251"/>
            <p:cNvSpPr>
              <a:spLocks/>
            </p:cNvSpPr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2" name="Freeform 252"/>
            <p:cNvSpPr>
              <a:spLocks/>
            </p:cNvSpPr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3" name="Freeform 253"/>
            <p:cNvSpPr>
              <a:spLocks/>
            </p:cNvSpPr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65" name="TextBox 88"/>
          <p:cNvSpPr txBox="1"/>
          <p:nvPr/>
        </p:nvSpPr>
        <p:spPr>
          <a:xfrm>
            <a:off x="2022389" y="2580524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卷积层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586984" y="603504"/>
            <a:ext cx="5274362" cy="5550712"/>
          </a:xfrm>
          <a:prstGeom prst="roundRect">
            <a:avLst>
              <a:gd name="adj" fmla="val 3214"/>
            </a:avLst>
          </a:prstGeom>
          <a:noFill/>
          <a:ln w="19050">
            <a:solidFill>
              <a:srgbClr val="313D51"/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TextBox 88">
            <a:extLst>
              <a:ext uri="{FF2B5EF4-FFF2-40B4-BE49-F238E27FC236}">
                <a16:creationId xmlns:a16="http://schemas.microsoft.com/office/drawing/2014/main" id="{DA647EFD-A471-44A7-8139-CFFA32F91291}"/>
              </a:ext>
            </a:extLst>
          </p:cNvPr>
          <p:cNvSpPr txBox="1"/>
          <p:nvPr/>
        </p:nvSpPr>
        <p:spPr>
          <a:xfrm>
            <a:off x="2022389" y="2902903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池化层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5" name="TextBox 88">
            <a:extLst>
              <a:ext uri="{FF2B5EF4-FFF2-40B4-BE49-F238E27FC236}">
                <a16:creationId xmlns:a16="http://schemas.microsoft.com/office/drawing/2014/main" id="{67C0E8F6-242C-4EAB-AC61-B3538DBE8831}"/>
              </a:ext>
            </a:extLst>
          </p:cNvPr>
          <p:cNvSpPr txBox="1"/>
          <p:nvPr/>
        </p:nvSpPr>
        <p:spPr>
          <a:xfrm>
            <a:off x="2022389" y="3231181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全连接层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BE66F2-E82E-4166-A856-347F37CD1E8B}"/>
              </a:ext>
            </a:extLst>
          </p:cNvPr>
          <p:cNvSpPr txBox="1"/>
          <p:nvPr/>
        </p:nvSpPr>
        <p:spPr>
          <a:xfrm>
            <a:off x="2770907" y="4232205"/>
            <a:ext cx="259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卷积核：</a:t>
            </a:r>
            <a:r>
              <a:rPr lang="zh-CN" altLang="en-US" sz="1800" b="1" dirty="0"/>
              <a:t>填充数字的正方形小格子。</a:t>
            </a:r>
            <a:endParaRPr lang="zh-CN" altLang="en-US" b="1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6414216-69D9-434C-A108-7E9D0B37DAC0}"/>
              </a:ext>
            </a:extLst>
          </p:cNvPr>
          <p:cNvSpPr txBox="1"/>
          <p:nvPr/>
        </p:nvSpPr>
        <p:spPr>
          <a:xfrm>
            <a:off x="2770907" y="4956830"/>
            <a:ext cx="2596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原始图片：</a:t>
            </a:r>
            <a:r>
              <a:rPr lang="zh-CN" altLang="en-US" sz="1800" b="1" dirty="0"/>
              <a:t>经过输入层后会变为灰度或是</a:t>
            </a:r>
            <a:r>
              <a:rPr lang="en-US" altLang="zh-CN" sz="1800" b="1" dirty="0"/>
              <a:t>RGB</a:t>
            </a:r>
            <a:r>
              <a:rPr lang="zh-CN" altLang="en-US" sz="1800" b="1" dirty="0"/>
              <a:t>数值填充的矩阵。</a:t>
            </a:r>
            <a:endParaRPr lang="zh-CN" altLang="en-US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E24D4F9-E1E6-4DD9-958A-DCF363770DCE}"/>
              </a:ext>
            </a:extLst>
          </p:cNvPr>
          <p:cNvSpPr txBox="1"/>
          <p:nvPr/>
        </p:nvSpPr>
        <p:spPr>
          <a:xfrm>
            <a:off x="603974" y="4833720"/>
            <a:ext cx="1125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卷积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1BC5F09B-700E-4EC9-90C5-8A591EC97353}"/>
              </a:ext>
            </a:extLst>
          </p:cNvPr>
          <p:cNvSpPr/>
          <p:nvPr/>
        </p:nvSpPr>
        <p:spPr>
          <a:xfrm>
            <a:off x="1697303" y="4337938"/>
            <a:ext cx="1077335" cy="1476251"/>
          </a:xfrm>
          <a:prstGeom prst="leftBrace">
            <a:avLst>
              <a:gd name="adj1" fmla="val 8333"/>
              <a:gd name="adj2" fmla="val 5321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2B0156-F0AC-435A-B201-820A23DAAA57}"/>
              </a:ext>
            </a:extLst>
          </p:cNvPr>
          <p:cNvSpPr txBox="1"/>
          <p:nvPr/>
        </p:nvSpPr>
        <p:spPr>
          <a:xfrm>
            <a:off x="1547700" y="4687436"/>
            <a:ext cx="67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相乘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0381B52-1B64-47B4-AA1B-AE24269B369B}"/>
              </a:ext>
            </a:extLst>
          </p:cNvPr>
          <p:cNvSpPr txBox="1"/>
          <p:nvPr/>
        </p:nvSpPr>
        <p:spPr>
          <a:xfrm>
            <a:off x="1549837" y="5247868"/>
            <a:ext cx="67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相加</a:t>
            </a:r>
          </a:p>
        </p:txBody>
      </p:sp>
      <p:sp>
        <p:nvSpPr>
          <p:cNvPr id="79" name="标题 4">
            <a:extLst>
              <a:ext uri="{FF2B5EF4-FFF2-40B4-BE49-F238E27FC236}">
                <a16:creationId xmlns:a16="http://schemas.microsoft.com/office/drawing/2014/main" id="{8FD976E5-EF7B-4257-AF87-5EFFB3C7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522" y="889516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算法学习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2A1CCBA-EFD2-4FFA-8331-A11CF7C771AA}"/>
              </a:ext>
            </a:extLst>
          </p:cNvPr>
          <p:cNvSpPr txBox="1"/>
          <p:nvPr/>
        </p:nvSpPr>
        <p:spPr>
          <a:xfrm>
            <a:off x="11256264" y="5970098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8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12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6" grpId="0"/>
          <p:bldP spid="14" grpId="0"/>
          <p:bldP spid="15" grpId="0"/>
          <p:bldP spid="65" grpId="0"/>
          <p:bldP spid="66" grpId="0" animBg="1"/>
          <p:bldP spid="74" grpId="0"/>
          <p:bldP spid="7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12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6" grpId="0"/>
          <p:bldP spid="14" grpId="0"/>
          <p:bldP spid="15" grpId="0"/>
          <p:bldP spid="65" grpId="0"/>
          <p:bldP spid="66" grpId="0" animBg="1"/>
          <p:bldP spid="74" grpId="0"/>
          <p:bldP spid="7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1" name="椭圆 54"/>
          <p:cNvSpPr/>
          <p:nvPr/>
        </p:nvSpPr>
        <p:spPr>
          <a:xfrm>
            <a:off x="3723131" y="2794965"/>
            <a:ext cx="4617000" cy="2392601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" fmla="*/ 0 w 3487467"/>
              <a:gd name="connsiteY0" fmla="*/ 0 h 1719830"/>
              <a:gd name="connsiteX1" fmla="*/ 3439660 w 3487467"/>
              <a:gd name="connsiteY1" fmla="*/ 0 h 1719830"/>
              <a:gd name="connsiteX2" fmla="*/ 1719830 w 3487467"/>
              <a:gd name="connsiteY2" fmla="*/ 1719830 h 1719830"/>
              <a:gd name="connsiteX3" fmla="*/ 0 w 3487467"/>
              <a:gd name="connsiteY3" fmla="*/ 0 h 1719830"/>
              <a:gd name="connsiteX0" fmla="*/ 6132 w 3493599"/>
              <a:gd name="connsiteY0" fmla="*/ 130018 h 1849848"/>
              <a:gd name="connsiteX1" fmla="*/ 3445792 w 3493599"/>
              <a:gd name="connsiteY1" fmla="*/ 130018 h 1849848"/>
              <a:gd name="connsiteX2" fmla="*/ 1725962 w 3493599"/>
              <a:gd name="connsiteY2" fmla="*/ 1849848 h 1849848"/>
              <a:gd name="connsiteX3" fmla="*/ 6132 w 3493599"/>
              <a:gd name="connsiteY3" fmla="*/ 130018 h 1849848"/>
              <a:gd name="connsiteX0" fmla="*/ 6132 w 3493599"/>
              <a:gd name="connsiteY0" fmla="*/ 35412 h 1755242"/>
              <a:gd name="connsiteX1" fmla="*/ 3445792 w 3493599"/>
              <a:gd name="connsiteY1" fmla="*/ 35412 h 1755242"/>
              <a:gd name="connsiteX2" fmla="*/ 1725962 w 3493599"/>
              <a:gd name="connsiteY2" fmla="*/ 1755242 h 1755242"/>
              <a:gd name="connsiteX3" fmla="*/ 6132 w 3493599"/>
              <a:gd name="connsiteY3" fmla="*/ 35412 h 1755242"/>
              <a:gd name="connsiteX0" fmla="*/ 4377 w 3488420"/>
              <a:gd name="connsiteY0" fmla="*/ 11795 h 1772900"/>
              <a:gd name="connsiteX1" fmla="*/ 3450912 w 3488420"/>
              <a:gd name="connsiteY1" fmla="*/ 53046 h 1772900"/>
              <a:gd name="connsiteX2" fmla="*/ 1731082 w 3488420"/>
              <a:gd name="connsiteY2" fmla="*/ 1772876 h 1772900"/>
              <a:gd name="connsiteX3" fmla="*/ 4377 w 3488420"/>
              <a:gd name="connsiteY3" fmla="*/ 11795 h 1772900"/>
              <a:gd name="connsiteX0" fmla="*/ 39013 w 3522446"/>
              <a:gd name="connsiteY0" fmla="*/ 134148 h 1909003"/>
              <a:gd name="connsiteX1" fmla="*/ 3485548 w 3522446"/>
              <a:gd name="connsiteY1" fmla="*/ 175399 h 1909003"/>
              <a:gd name="connsiteX2" fmla="*/ 1738217 w 3522446"/>
              <a:gd name="connsiteY2" fmla="*/ 1908979 h 1909003"/>
              <a:gd name="connsiteX3" fmla="*/ 39013 w 3522446"/>
              <a:gd name="connsiteY3" fmla="*/ 134148 h 1909003"/>
              <a:gd name="connsiteX0" fmla="*/ 55067 w 3553265"/>
              <a:gd name="connsiteY0" fmla="*/ 134148 h 1909002"/>
              <a:gd name="connsiteX1" fmla="*/ 3501602 w 3553265"/>
              <a:gd name="connsiteY1" fmla="*/ 175399 h 1909002"/>
              <a:gd name="connsiteX2" fmla="*/ 1754271 w 3553265"/>
              <a:gd name="connsiteY2" fmla="*/ 1908979 h 1909002"/>
              <a:gd name="connsiteX3" fmla="*/ 55067 w 3553265"/>
              <a:gd name="connsiteY3" fmla="*/ 134148 h 1909002"/>
              <a:gd name="connsiteX0" fmla="*/ 39426 w 3502160"/>
              <a:gd name="connsiteY0" fmla="*/ 134148 h 1909003"/>
              <a:gd name="connsiteX1" fmla="*/ 3465335 w 3502160"/>
              <a:gd name="connsiteY1" fmla="*/ 175399 h 1909003"/>
              <a:gd name="connsiteX2" fmla="*/ 1718004 w 3502160"/>
              <a:gd name="connsiteY2" fmla="*/ 1908979 h 1909003"/>
              <a:gd name="connsiteX3" fmla="*/ 39426 w 3502160"/>
              <a:gd name="connsiteY3" fmla="*/ 134148 h 1909003"/>
              <a:gd name="connsiteX0" fmla="*/ 8999 w 3471733"/>
              <a:gd name="connsiteY0" fmla="*/ 21578 h 1796433"/>
              <a:gd name="connsiteX1" fmla="*/ 3434908 w 3471733"/>
              <a:gd name="connsiteY1" fmla="*/ 62829 h 1796433"/>
              <a:gd name="connsiteX2" fmla="*/ 1687577 w 3471733"/>
              <a:gd name="connsiteY2" fmla="*/ 1796409 h 1796433"/>
              <a:gd name="connsiteX3" fmla="*/ 8999 w 3471733"/>
              <a:gd name="connsiteY3" fmla="*/ 21578 h 1796433"/>
              <a:gd name="connsiteX0" fmla="*/ 39425 w 3502159"/>
              <a:gd name="connsiteY0" fmla="*/ 135675 h 1931154"/>
              <a:gd name="connsiteX1" fmla="*/ 3465334 w 3502159"/>
              <a:gd name="connsiteY1" fmla="*/ 176926 h 1931154"/>
              <a:gd name="connsiteX2" fmla="*/ 1718003 w 3502159"/>
              <a:gd name="connsiteY2" fmla="*/ 1931131 h 1931154"/>
              <a:gd name="connsiteX3" fmla="*/ 39425 w 3502159"/>
              <a:gd name="connsiteY3" fmla="*/ 135675 h 1931154"/>
              <a:gd name="connsiteX0" fmla="*/ 7276 w 3470010"/>
              <a:gd name="connsiteY0" fmla="*/ 26065 h 1821544"/>
              <a:gd name="connsiteX1" fmla="*/ 3433185 w 3470010"/>
              <a:gd name="connsiteY1" fmla="*/ 67316 h 1821544"/>
              <a:gd name="connsiteX2" fmla="*/ 1685854 w 3470010"/>
              <a:gd name="connsiteY2" fmla="*/ 1821521 h 1821544"/>
              <a:gd name="connsiteX3" fmla="*/ 7276 w 3470010"/>
              <a:gd name="connsiteY3" fmla="*/ 26065 h 1821544"/>
              <a:gd name="connsiteX0" fmla="*/ 12669 w 3492943"/>
              <a:gd name="connsiteY0" fmla="*/ 26065 h 1822469"/>
              <a:gd name="connsiteX1" fmla="*/ 3438578 w 3492943"/>
              <a:gd name="connsiteY1" fmla="*/ 67316 h 1822469"/>
              <a:gd name="connsiteX2" fmla="*/ 1691247 w 3492943"/>
              <a:gd name="connsiteY2" fmla="*/ 1821521 h 1822469"/>
              <a:gd name="connsiteX3" fmla="*/ 12669 w 3492943"/>
              <a:gd name="connsiteY3" fmla="*/ 26065 h 1822469"/>
              <a:gd name="connsiteX0" fmla="*/ 48756 w 3529030"/>
              <a:gd name="connsiteY0" fmla="*/ 3139 h 1799516"/>
              <a:gd name="connsiteX1" fmla="*/ 3474665 w 3529030"/>
              <a:gd name="connsiteY1" fmla="*/ 44390 h 1799516"/>
              <a:gd name="connsiteX2" fmla="*/ 1727334 w 3529030"/>
              <a:gd name="connsiteY2" fmla="*/ 1798595 h 1799516"/>
              <a:gd name="connsiteX3" fmla="*/ 48756 w 3529030"/>
              <a:gd name="connsiteY3" fmla="*/ 3139 h 1799516"/>
              <a:gd name="connsiteX0" fmla="*/ 48756 w 3529030"/>
              <a:gd name="connsiteY0" fmla="*/ 5796 h 1802173"/>
              <a:gd name="connsiteX1" fmla="*/ 3474665 w 3529030"/>
              <a:gd name="connsiteY1" fmla="*/ 47047 h 1802173"/>
              <a:gd name="connsiteX2" fmla="*/ 1727334 w 3529030"/>
              <a:gd name="connsiteY2" fmla="*/ 1801252 h 1802173"/>
              <a:gd name="connsiteX3" fmla="*/ 48756 w 3529030"/>
              <a:gd name="connsiteY3" fmla="*/ 5796 h 1802173"/>
              <a:gd name="connsiteX0" fmla="*/ 48756 w 3477652"/>
              <a:gd name="connsiteY0" fmla="*/ 5796 h 1802173"/>
              <a:gd name="connsiteX1" fmla="*/ 3474665 w 3477652"/>
              <a:gd name="connsiteY1" fmla="*/ 47047 h 1802173"/>
              <a:gd name="connsiteX2" fmla="*/ 1727334 w 3477652"/>
              <a:gd name="connsiteY2" fmla="*/ 1801252 h 1802173"/>
              <a:gd name="connsiteX3" fmla="*/ 48756 w 3477652"/>
              <a:gd name="connsiteY3" fmla="*/ 5796 h 18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24436" y="2578605"/>
            <a:ext cx="3179991" cy="317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r">
              <a:buClr>
                <a:srgbClr val="0B2C4F"/>
              </a:buClr>
              <a:buNone/>
            </a:pPr>
            <a:r>
              <a:rPr lang="zh-CN" altLang="en-US" sz="240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导入数据与定位电极</a:t>
            </a: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012227" y="2789677"/>
            <a:ext cx="1990299" cy="13997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5171021" y="2789678"/>
            <a:ext cx="831504" cy="23624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6002530" y="2789711"/>
            <a:ext cx="890263" cy="22797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6002526" y="2789677"/>
            <a:ext cx="1945282" cy="13997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3747506" y="3661289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02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785026" y="4631195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03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447658" y="458640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04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447943" y="3532697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05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844203" y="2380701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06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374820" y="236556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01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46" name="TextBox 35"/>
          <p:cNvSpPr txBox="1"/>
          <p:nvPr/>
        </p:nvSpPr>
        <p:spPr>
          <a:xfrm>
            <a:off x="1410688" y="3961861"/>
            <a:ext cx="2150744" cy="38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r">
              <a:buClr>
                <a:srgbClr val="0B2C4F"/>
              </a:buClr>
              <a:buNone/>
            </a:pPr>
            <a:r>
              <a:rPr lang="zh-CN" altLang="en-US" sz="240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查看数据</a:t>
            </a:r>
          </a:p>
        </p:txBody>
      </p:sp>
      <p:sp>
        <p:nvSpPr>
          <p:cNvPr id="48" name="TextBox 37"/>
          <p:cNvSpPr txBox="1"/>
          <p:nvPr/>
        </p:nvSpPr>
        <p:spPr>
          <a:xfrm>
            <a:off x="2990906" y="5462806"/>
            <a:ext cx="2150744" cy="38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r">
              <a:buClr>
                <a:srgbClr val="0B2C4F"/>
              </a:buClr>
              <a:buNone/>
            </a:pPr>
            <a:r>
              <a:rPr lang="zh-CN" altLang="en-US" sz="240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滤波</a:t>
            </a:r>
          </a:p>
        </p:txBody>
      </p:sp>
      <p:sp>
        <p:nvSpPr>
          <p:cNvPr id="50" name="TextBox 39"/>
          <p:cNvSpPr txBox="1"/>
          <p:nvPr/>
        </p:nvSpPr>
        <p:spPr>
          <a:xfrm>
            <a:off x="7447943" y="5164727"/>
            <a:ext cx="2785730" cy="580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0B2C4F"/>
              </a:buClr>
              <a:buNone/>
            </a:pPr>
            <a:r>
              <a:rPr lang="zh-CN" altLang="en-US" sz="240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分段和基线校正</a:t>
            </a:r>
          </a:p>
        </p:txBody>
      </p:sp>
      <p:sp>
        <p:nvSpPr>
          <p:cNvPr id="52" name="TextBox 41"/>
          <p:cNvSpPr txBox="1"/>
          <p:nvPr/>
        </p:nvSpPr>
        <p:spPr>
          <a:xfrm>
            <a:off x="8530922" y="3961861"/>
            <a:ext cx="2785730" cy="575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0B2C4F"/>
              </a:buClr>
              <a:buNone/>
            </a:pPr>
            <a:r>
              <a:rPr lang="zh-CN" altLang="en-US" sz="240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独立成分分析</a:t>
            </a:r>
            <a:r>
              <a:rPr lang="en-US" altLang="zh-CN" sz="240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ICA</a:t>
            </a:r>
            <a:endParaRPr lang="zh-CN" altLang="en-US" sz="2400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4" name="TextBox 43"/>
          <p:cNvSpPr txBox="1"/>
          <p:nvPr/>
        </p:nvSpPr>
        <p:spPr>
          <a:xfrm>
            <a:off x="8882294" y="2604222"/>
            <a:ext cx="2150744" cy="38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0B2C4F"/>
              </a:buClr>
              <a:buNone/>
            </a:pPr>
            <a:r>
              <a:rPr lang="zh-CN" altLang="en-US" sz="240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保存数据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5046640" y="1808940"/>
            <a:ext cx="1911773" cy="1911773"/>
            <a:chOff x="3832951" y="1054702"/>
            <a:chExt cx="1440000" cy="1440000"/>
          </a:xfrm>
          <a:solidFill>
            <a:srgbClr val="244C89"/>
          </a:solidFill>
        </p:grpSpPr>
        <p:sp>
          <p:nvSpPr>
            <p:cNvPr id="57" name="椭圆 56"/>
            <p:cNvSpPr/>
            <p:nvPr/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58" name="TextBox 21"/>
            <p:cNvSpPr txBox="1"/>
            <p:nvPr/>
          </p:nvSpPr>
          <p:spPr>
            <a:xfrm>
              <a:off x="4028125" y="1428412"/>
              <a:ext cx="1068812" cy="7078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EEGLAB</a:t>
              </a:r>
              <a:endParaRPr lang="zh-CN" altLang="en-US" sz="2800" b="1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DF3E952-818C-4041-BFEB-C70B77DA40E5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68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/>
      <p:bldP spid="48" grpId="0"/>
      <p:bldP spid="50" grpId="0"/>
      <p:bldP spid="52" grpId="0"/>
      <p:bldP spid="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220867" y="1454295"/>
            <a:ext cx="3022513" cy="2294745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433109" y="1787515"/>
            <a:ext cx="2297918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CNN</a:t>
            </a: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模型结构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6979898" y="916119"/>
            <a:ext cx="2162175" cy="338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卷积层</a:t>
            </a:r>
          </a:p>
        </p:txBody>
      </p:sp>
      <p:sp>
        <p:nvSpPr>
          <p:cNvPr id="15" name="TextBox 29"/>
          <p:cNvSpPr txBox="1"/>
          <p:nvPr/>
        </p:nvSpPr>
        <p:spPr>
          <a:xfrm>
            <a:off x="6880786" y="1365891"/>
            <a:ext cx="3704135" cy="868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卷积核一定的距离在图像上移动运算只被称为步长，得到的新矩阵能反映图像的部分特征，因此被称为特征图</a:t>
            </a:r>
            <a:r>
              <a:rPr lang="en-US" altLang="zh-CN" sz="1200" dirty="0"/>
              <a:t>feature map</a:t>
            </a:r>
            <a:r>
              <a:rPr lang="zh-CN" altLang="en-US" sz="1200" dirty="0"/>
              <a:t>。设定不同的卷积核，我们就能找到各种各样的特征。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974686" y="774057"/>
            <a:ext cx="750628" cy="750628"/>
            <a:chOff x="5892800" y="1936330"/>
            <a:chExt cx="914400" cy="914400"/>
          </a:xfrm>
        </p:grpSpPr>
        <p:sp>
          <p:nvSpPr>
            <p:cNvPr id="13" name="椭圆 12"/>
            <p:cNvSpPr/>
            <p:nvPr/>
          </p:nvSpPr>
          <p:spPr>
            <a:xfrm>
              <a:off x="5892800" y="1936330"/>
              <a:ext cx="914400" cy="914400"/>
            </a:xfrm>
            <a:prstGeom prst="ellipse">
              <a:avLst/>
            </a:prstGeom>
            <a:ln w="9525">
              <a:solidFill>
                <a:srgbClr val="313D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74563" y="2018093"/>
              <a:ext cx="750874" cy="750874"/>
            </a:xfrm>
            <a:prstGeom prst="ellipse">
              <a:avLst/>
            </a:prstGeom>
            <a:solidFill>
              <a:srgbClr val="244C89"/>
            </a:solidFill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152515" y="964587"/>
            <a:ext cx="394970" cy="36956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50" name="Freeform 250"/>
            <p:cNvSpPr>
              <a:spLocks/>
            </p:cNvSpPr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1" name="Freeform 251"/>
            <p:cNvSpPr>
              <a:spLocks/>
            </p:cNvSpPr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2" name="Freeform 252"/>
            <p:cNvSpPr>
              <a:spLocks/>
            </p:cNvSpPr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3" name="Freeform 253"/>
            <p:cNvSpPr>
              <a:spLocks/>
            </p:cNvSpPr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65" name="TextBox 88"/>
          <p:cNvSpPr txBox="1"/>
          <p:nvPr/>
        </p:nvSpPr>
        <p:spPr>
          <a:xfrm>
            <a:off x="1433109" y="2580524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卷积层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586984" y="603504"/>
            <a:ext cx="5274362" cy="5550712"/>
          </a:xfrm>
          <a:prstGeom prst="roundRect">
            <a:avLst>
              <a:gd name="adj" fmla="val 3214"/>
            </a:avLst>
          </a:prstGeom>
          <a:noFill/>
          <a:ln w="19050">
            <a:solidFill>
              <a:srgbClr val="313D51"/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TextBox 88">
            <a:extLst>
              <a:ext uri="{FF2B5EF4-FFF2-40B4-BE49-F238E27FC236}">
                <a16:creationId xmlns:a16="http://schemas.microsoft.com/office/drawing/2014/main" id="{DA647EFD-A471-44A7-8139-CFFA32F91291}"/>
              </a:ext>
            </a:extLst>
          </p:cNvPr>
          <p:cNvSpPr txBox="1"/>
          <p:nvPr/>
        </p:nvSpPr>
        <p:spPr>
          <a:xfrm>
            <a:off x="1433109" y="2902903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池化层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5" name="TextBox 88">
            <a:extLst>
              <a:ext uri="{FF2B5EF4-FFF2-40B4-BE49-F238E27FC236}">
                <a16:creationId xmlns:a16="http://schemas.microsoft.com/office/drawing/2014/main" id="{67C0E8F6-242C-4EAB-AC61-B3538DBE8831}"/>
              </a:ext>
            </a:extLst>
          </p:cNvPr>
          <p:cNvSpPr txBox="1"/>
          <p:nvPr/>
        </p:nvSpPr>
        <p:spPr>
          <a:xfrm>
            <a:off x="1433109" y="3231181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全连接层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BE66F2-E82E-4166-A856-347F37CD1E8B}"/>
              </a:ext>
            </a:extLst>
          </p:cNvPr>
          <p:cNvSpPr txBox="1"/>
          <p:nvPr/>
        </p:nvSpPr>
        <p:spPr>
          <a:xfrm>
            <a:off x="2496587" y="4232205"/>
            <a:ext cx="259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卷积核：</a:t>
            </a:r>
            <a:r>
              <a:rPr lang="zh-CN" altLang="en-US" sz="1800" b="1" dirty="0"/>
              <a:t>填充数字的正方形小格子。</a:t>
            </a:r>
            <a:endParaRPr lang="zh-CN" altLang="en-US" b="1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6414216-69D9-434C-A108-7E9D0B37DAC0}"/>
              </a:ext>
            </a:extLst>
          </p:cNvPr>
          <p:cNvSpPr txBox="1"/>
          <p:nvPr/>
        </p:nvSpPr>
        <p:spPr>
          <a:xfrm>
            <a:off x="2496587" y="4956830"/>
            <a:ext cx="2596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原始图片：</a:t>
            </a:r>
            <a:r>
              <a:rPr lang="zh-CN" altLang="en-US" sz="1800" b="1" dirty="0"/>
              <a:t>经过输入层后会变为灰度或是</a:t>
            </a:r>
            <a:r>
              <a:rPr lang="en-US" altLang="zh-CN" sz="1800" b="1" dirty="0"/>
              <a:t>RGB</a:t>
            </a:r>
            <a:r>
              <a:rPr lang="zh-CN" altLang="en-US" sz="1800" b="1" dirty="0"/>
              <a:t>数值填充的矩阵。</a:t>
            </a:r>
            <a:endParaRPr lang="zh-CN" altLang="en-US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E24D4F9-E1E6-4DD9-958A-DCF363770DCE}"/>
              </a:ext>
            </a:extLst>
          </p:cNvPr>
          <p:cNvSpPr txBox="1"/>
          <p:nvPr/>
        </p:nvSpPr>
        <p:spPr>
          <a:xfrm>
            <a:off x="390614" y="4833720"/>
            <a:ext cx="1125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卷积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1BC5F09B-700E-4EC9-90C5-8A591EC97353}"/>
              </a:ext>
            </a:extLst>
          </p:cNvPr>
          <p:cNvSpPr/>
          <p:nvPr/>
        </p:nvSpPr>
        <p:spPr>
          <a:xfrm>
            <a:off x="1422983" y="4337938"/>
            <a:ext cx="1077335" cy="1476251"/>
          </a:xfrm>
          <a:prstGeom prst="leftBrace">
            <a:avLst>
              <a:gd name="adj1" fmla="val 8333"/>
              <a:gd name="adj2" fmla="val 5321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2B0156-F0AC-435A-B201-820A23DAAA57}"/>
              </a:ext>
            </a:extLst>
          </p:cNvPr>
          <p:cNvSpPr txBox="1"/>
          <p:nvPr/>
        </p:nvSpPr>
        <p:spPr>
          <a:xfrm>
            <a:off x="1273380" y="4687436"/>
            <a:ext cx="67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相乘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0381B52-1B64-47B4-AA1B-AE24269B369B}"/>
              </a:ext>
            </a:extLst>
          </p:cNvPr>
          <p:cNvSpPr txBox="1"/>
          <p:nvPr/>
        </p:nvSpPr>
        <p:spPr>
          <a:xfrm>
            <a:off x="1275517" y="5247868"/>
            <a:ext cx="67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相加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84CF52-43B7-498E-820E-F5C17A452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21" y="2266239"/>
            <a:ext cx="5126896" cy="3512164"/>
          </a:xfrm>
          <a:prstGeom prst="rect">
            <a:avLst/>
          </a:prstGeom>
        </p:spPr>
      </p:pic>
      <p:sp>
        <p:nvSpPr>
          <p:cNvPr id="33" name="标题 4">
            <a:extLst>
              <a:ext uri="{FF2B5EF4-FFF2-40B4-BE49-F238E27FC236}">
                <a16:creationId xmlns:a16="http://schemas.microsoft.com/office/drawing/2014/main" id="{0429C6F5-68A9-49C7-A7BA-4EF5F1D0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522" y="889516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算法学习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7AE1C87-FF9A-4A05-91C1-B672A1A11441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6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D7D758-40F9-4735-B92C-03390BAA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1741" y="1133601"/>
            <a:ext cx="4959605" cy="4178515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1220867" y="1783479"/>
            <a:ext cx="3022513" cy="2294745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433109" y="2116699"/>
            <a:ext cx="2297918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CNN</a:t>
            </a: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模型结构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1694666" y="4445703"/>
            <a:ext cx="2162175" cy="338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池化层</a:t>
            </a:r>
          </a:p>
        </p:txBody>
      </p:sp>
      <p:sp>
        <p:nvSpPr>
          <p:cNvPr id="15" name="TextBox 29"/>
          <p:cNvSpPr txBox="1"/>
          <p:nvPr/>
        </p:nvSpPr>
        <p:spPr>
          <a:xfrm>
            <a:off x="1595554" y="4895475"/>
            <a:ext cx="3704135" cy="646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池化层能选取图像的主要特征，常用的</a:t>
            </a:r>
            <a:r>
              <a:rPr lang="en-US" altLang="zh-CN" sz="1200" dirty="0"/>
              <a:t>max pooling</a:t>
            </a:r>
            <a:r>
              <a:rPr lang="zh-CN" altLang="en-US" sz="1200" dirty="0"/>
              <a:t>是保留窗口覆盖区域的最大数值矩阵，被池化后参数会大量减少。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89454" y="4303641"/>
            <a:ext cx="750628" cy="750628"/>
            <a:chOff x="5892800" y="1936330"/>
            <a:chExt cx="914400" cy="914400"/>
          </a:xfrm>
        </p:grpSpPr>
        <p:sp>
          <p:nvSpPr>
            <p:cNvPr id="13" name="椭圆 12"/>
            <p:cNvSpPr/>
            <p:nvPr/>
          </p:nvSpPr>
          <p:spPr>
            <a:xfrm>
              <a:off x="5892800" y="1936330"/>
              <a:ext cx="914400" cy="914400"/>
            </a:xfrm>
            <a:prstGeom prst="ellipse">
              <a:avLst/>
            </a:prstGeom>
            <a:ln w="9525">
              <a:solidFill>
                <a:srgbClr val="313D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74563" y="2018093"/>
              <a:ext cx="750874" cy="750874"/>
            </a:xfrm>
            <a:prstGeom prst="ellipse">
              <a:avLst/>
            </a:prstGeom>
            <a:solidFill>
              <a:srgbClr val="244C89"/>
            </a:solidFill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67283" y="4494171"/>
            <a:ext cx="394970" cy="36956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50" name="Freeform 250"/>
            <p:cNvSpPr>
              <a:spLocks/>
            </p:cNvSpPr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1" name="Freeform 251"/>
            <p:cNvSpPr>
              <a:spLocks/>
            </p:cNvSpPr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2" name="Freeform 252"/>
            <p:cNvSpPr>
              <a:spLocks/>
            </p:cNvSpPr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3" name="Freeform 253"/>
            <p:cNvSpPr>
              <a:spLocks/>
            </p:cNvSpPr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65" name="TextBox 88"/>
          <p:cNvSpPr txBox="1"/>
          <p:nvPr/>
        </p:nvSpPr>
        <p:spPr>
          <a:xfrm>
            <a:off x="1433109" y="2909708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卷积层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78424" y="932688"/>
            <a:ext cx="5182922" cy="4782616"/>
          </a:xfrm>
          <a:prstGeom prst="roundRect">
            <a:avLst>
              <a:gd name="adj" fmla="val 3214"/>
            </a:avLst>
          </a:prstGeom>
          <a:noFill/>
          <a:ln w="19050">
            <a:solidFill>
              <a:srgbClr val="313D51"/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TextBox 88">
            <a:extLst>
              <a:ext uri="{FF2B5EF4-FFF2-40B4-BE49-F238E27FC236}">
                <a16:creationId xmlns:a16="http://schemas.microsoft.com/office/drawing/2014/main" id="{DA647EFD-A471-44A7-8139-CFFA32F91291}"/>
              </a:ext>
            </a:extLst>
          </p:cNvPr>
          <p:cNvSpPr txBox="1"/>
          <p:nvPr/>
        </p:nvSpPr>
        <p:spPr>
          <a:xfrm>
            <a:off x="1433109" y="3232087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池化层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5" name="TextBox 88">
            <a:extLst>
              <a:ext uri="{FF2B5EF4-FFF2-40B4-BE49-F238E27FC236}">
                <a16:creationId xmlns:a16="http://schemas.microsoft.com/office/drawing/2014/main" id="{67C0E8F6-242C-4EAB-AC61-B3538DBE8831}"/>
              </a:ext>
            </a:extLst>
          </p:cNvPr>
          <p:cNvSpPr txBox="1"/>
          <p:nvPr/>
        </p:nvSpPr>
        <p:spPr>
          <a:xfrm>
            <a:off x="1433109" y="3560365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全连接层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3" name="标题 4">
            <a:extLst>
              <a:ext uri="{FF2B5EF4-FFF2-40B4-BE49-F238E27FC236}">
                <a16:creationId xmlns:a16="http://schemas.microsoft.com/office/drawing/2014/main" id="{9C09E657-1B22-4692-AEB0-4ACD7162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522" y="889516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算法学习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353658-0F77-4B1F-B3DF-A6C70620C6D5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954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6" grpId="0"/>
          <p:bldP spid="14" grpId="0"/>
          <p:bldP spid="15" grpId="0"/>
          <p:bldP spid="65" grpId="0"/>
          <p:bldP spid="66" grpId="0" animBg="1"/>
          <p:bldP spid="74" grpId="0"/>
          <p:bldP spid="7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6" grpId="0"/>
          <p:bldP spid="14" grpId="0"/>
          <p:bldP spid="15" grpId="0"/>
          <p:bldP spid="65" grpId="0"/>
          <p:bldP spid="66" grpId="0" animBg="1"/>
          <p:bldP spid="74" grpId="0"/>
          <p:bldP spid="75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220867" y="1783479"/>
            <a:ext cx="3022513" cy="2294745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433109" y="2116699"/>
            <a:ext cx="2297918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CNN</a:t>
            </a: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模型结构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1694666" y="4445703"/>
            <a:ext cx="2162175" cy="338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全连接层</a:t>
            </a:r>
          </a:p>
        </p:txBody>
      </p:sp>
      <p:sp>
        <p:nvSpPr>
          <p:cNvPr id="15" name="TextBox 29"/>
          <p:cNvSpPr txBox="1"/>
          <p:nvPr/>
        </p:nvSpPr>
        <p:spPr>
          <a:xfrm>
            <a:off x="1595555" y="4895475"/>
            <a:ext cx="2409518" cy="1090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全连接层的形式和前馈神经网络一样，或者称为多层感知机</a:t>
            </a:r>
            <a:r>
              <a:rPr lang="en-US" altLang="zh-CN" sz="1200" dirty="0"/>
              <a:t>MLP</a:t>
            </a:r>
            <a:r>
              <a:rPr lang="zh-CN" altLang="en-US" sz="1200" dirty="0"/>
              <a:t>，其最大的目的是对特征图进行维度上的改变，来得到每个分类类别对应的概率值。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89454" y="4303641"/>
            <a:ext cx="750628" cy="750628"/>
            <a:chOff x="5892800" y="1936330"/>
            <a:chExt cx="914400" cy="914400"/>
          </a:xfrm>
        </p:grpSpPr>
        <p:sp>
          <p:nvSpPr>
            <p:cNvPr id="13" name="椭圆 12"/>
            <p:cNvSpPr/>
            <p:nvPr/>
          </p:nvSpPr>
          <p:spPr>
            <a:xfrm>
              <a:off x="5892800" y="1936330"/>
              <a:ext cx="914400" cy="914400"/>
            </a:xfrm>
            <a:prstGeom prst="ellipse">
              <a:avLst/>
            </a:prstGeom>
            <a:ln w="9525">
              <a:solidFill>
                <a:srgbClr val="313D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74563" y="2018093"/>
              <a:ext cx="750874" cy="750874"/>
            </a:xfrm>
            <a:prstGeom prst="ellipse">
              <a:avLst/>
            </a:prstGeom>
            <a:solidFill>
              <a:srgbClr val="244C89"/>
            </a:solidFill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67283" y="4494171"/>
            <a:ext cx="394970" cy="36956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50" name="Freeform 250"/>
            <p:cNvSpPr>
              <a:spLocks/>
            </p:cNvSpPr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1" name="Freeform 251"/>
            <p:cNvSpPr>
              <a:spLocks/>
            </p:cNvSpPr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2" name="Freeform 252"/>
            <p:cNvSpPr>
              <a:spLocks/>
            </p:cNvSpPr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3" name="Freeform 253"/>
            <p:cNvSpPr>
              <a:spLocks/>
            </p:cNvSpPr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65" name="TextBox 88"/>
          <p:cNvSpPr txBox="1"/>
          <p:nvPr/>
        </p:nvSpPr>
        <p:spPr>
          <a:xfrm>
            <a:off x="1433109" y="2909708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卷积层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307431" y="932689"/>
            <a:ext cx="7195115" cy="5035796"/>
          </a:xfrm>
          <a:prstGeom prst="roundRect">
            <a:avLst>
              <a:gd name="adj" fmla="val 3214"/>
            </a:avLst>
          </a:prstGeom>
          <a:noFill/>
          <a:ln w="19050">
            <a:solidFill>
              <a:srgbClr val="313D51"/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4" name="TextBox 88">
            <a:extLst>
              <a:ext uri="{FF2B5EF4-FFF2-40B4-BE49-F238E27FC236}">
                <a16:creationId xmlns:a16="http://schemas.microsoft.com/office/drawing/2014/main" id="{DA647EFD-A471-44A7-8139-CFFA32F91291}"/>
              </a:ext>
            </a:extLst>
          </p:cNvPr>
          <p:cNvSpPr txBox="1"/>
          <p:nvPr/>
        </p:nvSpPr>
        <p:spPr>
          <a:xfrm>
            <a:off x="1433109" y="3232087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池化层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5" name="TextBox 88">
            <a:extLst>
              <a:ext uri="{FF2B5EF4-FFF2-40B4-BE49-F238E27FC236}">
                <a16:creationId xmlns:a16="http://schemas.microsoft.com/office/drawing/2014/main" id="{67C0E8F6-242C-4EAB-AC61-B3538DBE8831}"/>
              </a:ext>
            </a:extLst>
          </p:cNvPr>
          <p:cNvSpPr txBox="1"/>
          <p:nvPr/>
        </p:nvSpPr>
        <p:spPr>
          <a:xfrm>
            <a:off x="1433109" y="3560365"/>
            <a:ext cx="2810271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全连接层</a:t>
            </a:r>
            <a:endParaRPr lang="en-US" altLang="zh-CN" sz="12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64EF73-40E6-4561-A4D6-357BFB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53" y="1400954"/>
            <a:ext cx="6791034" cy="4277470"/>
          </a:xfrm>
          <a:prstGeom prst="rect">
            <a:avLst/>
          </a:prstGeom>
        </p:spPr>
      </p:pic>
      <p:sp>
        <p:nvSpPr>
          <p:cNvPr id="28" name="标题 4">
            <a:extLst>
              <a:ext uri="{FF2B5EF4-FFF2-40B4-BE49-F238E27FC236}">
                <a16:creationId xmlns:a16="http://schemas.microsoft.com/office/drawing/2014/main" id="{257B7123-7B90-484C-89A1-E2529C7A0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522" y="889516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算法学习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622ED64-F901-49F8-995A-42C39381F86A}"/>
              </a:ext>
            </a:extLst>
          </p:cNvPr>
          <p:cNvSpPr txBox="1"/>
          <p:nvPr/>
        </p:nvSpPr>
        <p:spPr>
          <a:xfrm>
            <a:off x="11086537" y="6010766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2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6" grpId="0"/>
          <p:bldP spid="14" grpId="0"/>
          <p:bldP spid="15" grpId="0"/>
          <p:bldP spid="65" grpId="0"/>
          <p:bldP spid="66" grpId="0" animBg="1"/>
          <p:bldP spid="74" grpId="0"/>
          <p:bldP spid="7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3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6" grpId="0"/>
          <p:bldP spid="14" grpId="0"/>
          <p:bldP spid="15" grpId="0"/>
          <p:bldP spid="65" grpId="0"/>
          <p:bldP spid="66" grpId="0" animBg="1"/>
          <p:bldP spid="74" grpId="0"/>
          <p:bldP spid="75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88403" y="2007927"/>
            <a:ext cx="1812557" cy="1944313"/>
            <a:chOff x="1474030" y="1802903"/>
            <a:chExt cx="2935782" cy="4310749"/>
          </a:xfrm>
        </p:grpSpPr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1474030" y="1802903"/>
              <a:ext cx="2935782" cy="4310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1597303" y="1932923"/>
              <a:ext cx="945313" cy="110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</a:p>
          </p:txBody>
        </p:sp>
        <p:grpSp>
          <p:nvGrpSpPr>
            <p:cNvPr id="35" name="组合 216"/>
            <p:cNvGrpSpPr/>
            <p:nvPr/>
          </p:nvGrpSpPr>
          <p:grpSpPr bwMode="auto">
            <a:xfrm>
              <a:off x="3418672" y="2020571"/>
              <a:ext cx="615672" cy="727004"/>
              <a:chOff x="3192308" y="2139920"/>
              <a:chExt cx="1014014" cy="1197925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Freeform 74"/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" name="Freeform 75"/>
              <p:cNvSpPr>
                <a:spLocks noEditPoints="1"/>
              </p:cNvSpPr>
              <p:nvPr/>
            </p:nvSpPr>
            <p:spPr bwMode="auto">
              <a:xfrm>
                <a:off x="3336622" y="2139920"/>
                <a:ext cx="801622" cy="1082906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" name="Freeform 76"/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" name="Rectangle 77"/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Freeform 78"/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Rectangle 79"/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2254158" y="3415737"/>
              <a:ext cx="1356669" cy="482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44C8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脑电数据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613968" y="4389022"/>
              <a:ext cx="586432" cy="0"/>
            </a:xfrm>
            <a:prstGeom prst="line">
              <a:avLst/>
            </a:prstGeom>
            <a:ln w="38100">
              <a:solidFill>
                <a:srgbClr val="24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0D4EB92-4345-4FDA-A714-046C81F4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97" y="1367713"/>
            <a:ext cx="8822477" cy="473748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2D9D4798-940B-41E4-85B2-F5C1330647FC}"/>
              </a:ext>
            </a:extLst>
          </p:cNvPr>
          <p:cNvSpPr txBox="1"/>
          <p:nvPr/>
        </p:nvSpPr>
        <p:spPr>
          <a:xfrm>
            <a:off x="1270055" y="3333150"/>
            <a:ext cx="238151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训练数据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</p:txBody>
      </p:sp>
      <p:sp>
        <p:nvSpPr>
          <p:cNvPr id="60" name="标题 4">
            <a:extLst>
              <a:ext uri="{FF2B5EF4-FFF2-40B4-BE49-F238E27FC236}">
                <a16:creationId xmlns:a16="http://schemas.microsoft.com/office/drawing/2014/main" id="{E7BA7C43-03A4-478B-B8B9-5C73DE87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55" y="878623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算法实践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537ADA3-5F58-4B4D-B9B8-F344B6895149}"/>
              </a:ext>
            </a:extLst>
          </p:cNvPr>
          <p:cNvSpPr txBox="1"/>
          <p:nvPr/>
        </p:nvSpPr>
        <p:spPr>
          <a:xfrm>
            <a:off x="11208015" y="6105199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83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47939" y="2373687"/>
            <a:ext cx="1812557" cy="1944313"/>
            <a:chOff x="1474030" y="1802903"/>
            <a:chExt cx="2935782" cy="4310749"/>
          </a:xfrm>
        </p:grpSpPr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1474030" y="1802903"/>
              <a:ext cx="2935782" cy="4310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1597303" y="1932923"/>
              <a:ext cx="945313" cy="110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</a:p>
          </p:txBody>
        </p:sp>
        <p:grpSp>
          <p:nvGrpSpPr>
            <p:cNvPr id="35" name="组合 216"/>
            <p:cNvGrpSpPr/>
            <p:nvPr/>
          </p:nvGrpSpPr>
          <p:grpSpPr bwMode="auto">
            <a:xfrm>
              <a:off x="3418672" y="2020571"/>
              <a:ext cx="615672" cy="727004"/>
              <a:chOff x="3192308" y="2139920"/>
              <a:chExt cx="1014014" cy="1197925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Freeform 74"/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" name="Freeform 75"/>
              <p:cNvSpPr>
                <a:spLocks noEditPoints="1"/>
              </p:cNvSpPr>
              <p:nvPr/>
            </p:nvSpPr>
            <p:spPr bwMode="auto">
              <a:xfrm>
                <a:off x="3336622" y="2139920"/>
                <a:ext cx="801622" cy="1082906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" name="Freeform 76"/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" name="Rectangle 77"/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Freeform 78"/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Rectangle 79"/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2254158" y="3415737"/>
              <a:ext cx="1356669" cy="482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44C8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脑电数据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613968" y="4389022"/>
              <a:ext cx="586432" cy="0"/>
            </a:xfrm>
            <a:prstGeom prst="line">
              <a:avLst/>
            </a:prstGeom>
            <a:ln w="38100">
              <a:solidFill>
                <a:srgbClr val="24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A0BAD7-053F-44E7-A4CB-3178B84B8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34"/>
          <a:stretch/>
        </p:blipFill>
        <p:spPr>
          <a:xfrm>
            <a:off x="4421690" y="1208930"/>
            <a:ext cx="5604195" cy="506072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285E2D-DA51-4C58-9378-55CE466FA029}"/>
              </a:ext>
            </a:extLst>
          </p:cNvPr>
          <p:cNvSpPr txBox="1"/>
          <p:nvPr/>
        </p:nvSpPr>
        <p:spPr>
          <a:xfrm>
            <a:off x="2129591" y="3698910"/>
            <a:ext cx="238151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训练标签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DFDC7363-64B2-48FD-892A-A551E0A09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8" y="752801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算法实践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E26440-0CF1-4C73-9D22-34D9217C5F7A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60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8CA844-9236-4F5D-83A8-3D6B0DF04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3888" y="1358473"/>
            <a:ext cx="6047946" cy="485668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F72E7A29-EE65-460C-9F9D-DFC51630227A}"/>
              </a:ext>
            </a:extLst>
          </p:cNvPr>
          <p:cNvGrpSpPr/>
          <p:nvPr/>
        </p:nvGrpSpPr>
        <p:grpSpPr>
          <a:xfrm>
            <a:off x="1418323" y="1601527"/>
            <a:ext cx="1812557" cy="1944313"/>
            <a:chOff x="1474030" y="1802903"/>
            <a:chExt cx="2935782" cy="4310749"/>
          </a:xfrm>
        </p:grpSpPr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749A38D8-1820-4010-961A-08BAA7AEA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30" y="1802903"/>
              <a:ext cx="2935782" cy="4310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/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40CE2FB-100F-4D3E-A0AE-E27D65E1A31B}"/>
                </a:ext>
              </a:extLst>
            </p:cNvPr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3C3A99D1-929B-4C4F-A9C2-CB9931F2B66D}"/>
                </a:ext>
              </a:extLst>
            </p:cNvPr>
            <p:cNvSpPr txBox="1"/>
            <p:nvPr/>
          </p:nvSpPr>
          <p:spPr>
            <a:xfrm>
              <a:off x="1597303" y="1932923"/>
              <a:ext cx="945313" cy="110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</a:p>
          </p:txBody>
        </p:sp>
        <p:grpSp>
          <p:nvGrpSpPr>
            <p:cNvPr id="22" name="组合 216">
              <a:extLst>
                <a:ext uri="{FF2B5EF4-FFF2-40B4-BE49-F238E27FC236}">
                  <a16:creationId xmlns:a16="http://schemas.microsoft.com/office/drawing/2014/main" id="{04C0BA6C-EF50-4D2D-AD83-80E3EAF0A1F1}"/>
                </a:ext>
              </a:extLst>
            </p:cNvPr>
            <p:cNvGrpSpPr/>
            <p:nvPr/>
          </p:nvGrpSpPr>
          <p:grpSpPr bwMode="auto">
            <a:xfrm>
              <a:off x="3418672" y="2020571"/>
              <a:ext cx="615672" cy="727004"/>
              <a:chOff x="3192308" y="2139920"/>
              <a:chExt cx="1014014" cy="1197925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Freeform 74">
                <a:extLst>
                  <a:ext uri="{FF2B5EF4-FFF2-40B4-BE49-F238E27FC236}">
                    <a16:creationId xmlns:a16="http://schemas.microsoft.com/office/drawing/2014/main" id="{E6842FD6-D1FF-4C04-857A-170F76851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Freeform 75">
                <a:extLst>
                  <a:ext uri="{FF2B5EF4-FFF2-40B4-BE49-F238E27FC236}">
                    <a16:creationId xmlns:a16="http://schemas.microsoft.com/office/drawing/2014/main" id="{6A61AC59-F101-4702-8E65-9DE97FEC3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6622" y="2139920"/>
                <a:ext cx="801622" cy="1082906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Freeform 76">
                <a:extLst>
                  <a:ext uri="{FF2B5EF4-FFF2-40B4-BE49-F238E27FC236}">
                    <a16:creationId xmlns:a16="http://schemas.microsoft.com/office/drawing/2014/main" id="{A89DAFD7-21F9-4A97-9B16-DF2A2E66C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Rectangle 77">
                <a:extLst>
                  <a:ext uri="{FF2B5EF4-FFF2-40B4-BE49-F238E27FC236}">
                    <a16:creationId xmlns:a16="http://schemas.microsoft.com/office/drawing/2014/main" id="{645A1449-61C0-42E0-B516-FF350E061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4BF04DC8-E9E5-4A9A-B74D-C8ACA1E155A9}"/>
                  </a:ext>
                </a:extLst>
              </p:cNvPr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F8883834-5B2E-4258-99EF-CED6021FD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4A73688-5558-48CA-8B14-C26D2A99B670}"/>
                </a:ext>
              </a:extLst>
            </p:cNvPr>
            <p:cNvSpPr/>
            <p:nvPr/>
          </p:nvSpPr>
          <p:spPr>
            <a:xfrm>
              <a:off x="1952104" y="3415737"/>
              <a:ext cx="1960778" cy="954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44C8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读取数据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1472312-3504-4CD4-843A-3932AE72A548}"/>
                </a:ext>
              </a:extLst>
            </p:cNvPr>
            <p:cNvCxnSpPr/>
            <p:nvPr/>
          </p:nvCxnSpPr>
          <p:spPr>
            <a:xfrm>
              <a:off x="2613968" y="4389022"/>
              <a:ext cx="586432" cy="0"/>
            </a:xfrm>
            <a:prstGeom prst="line">
              <a:avLst/>
            </a:prstGeom>
            <a:ln w="38100">
              <a:solidFill>
                <a:srgbClr val="24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451CFEA-8CCE-4AD6-B6CB-B79A6A6D8CCF}"/>
              </a:ext>
            </a:extLst>
          </p:cNvPr>
          <p:cNvSpPr txBox="1"/>
          <p:nvPr/>
        </p:nvSpPr>
        <p:spPr>
          <a:xfrm>
            <a:off x="1533091" y="3092201"/>
            <a:ext cx="238151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70%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训练；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30%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测试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</p:txBody>
      </p:sp>
      <p:sp>
        <p:nvSpPr>
          <p:cNvPr id="43" name="标题 4">
            <a:extLst>
              <a:ext uri="{FF2B5EF4-FFF2-40B4-BE49-F238E27FC236}">
                <a16:creationId xmlns:a16="http://schemas.microsoft.com/office/drawing/2014/main" id="{F21DB59F-98BA-48C9-AFFE-0B45663E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8" y="752801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算法实践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D99A6B2-D77D-4890-A377-4B99C5E0C730}"/>
              </a:ext>
            </a:extLst>
          </p:cNvPr>
          <p:cNvSpPr txBox="1"/>
          <p:nvPr/>
        </p:nvSpPr>
        <p:spPr>
          <a:xfrm>
            <a:off x="564050" y="3676191"/>
            <a:ext cx="43598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思源黑体" panose="020B0500000000000000"/>
              </a:rPr>
              <a:t>数据集大小为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[6460,560],</a:t>
            </a:r>
            <a:r>
              <a:rPr lang="zh-CN" altLang="en-US" dirty="0">
                <a:ea typeface="思源黑体" panose="020B0500000000000000"/>
              </a:rPr>
              <a:t>560时间戳看做28×20的一张图片，一个样本大小是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28×20×1</a:t>
            </a:r>
            <a:r>
              <a:rPr lang="zh-CN" altLang="en-US" dirty="0">
                <a:ea typeface="思源黑体" panose="020B0500000000000000"/>
              </a:rPr>
              <a:t>，batch为64，使用的标签集已经处理过，原数据集每个时间戳都有标签，现已将事件戳标签合并为一个，改为每个通道一个标签，并处理为独热码，输出为3个类别，</a:t>
            </a:r>
            <a:r>
              <a:rPr lang="zh-CN" altLang="en-US" dirty="0">
                <a:solidFill>
                  <a:srgbClr val="FF0000"/>
                </a:solidFill>
                <a:ea typeface="思源黑体" panose="020B0500000000000000"/>
              </a:rPr>
              <a:t>静息、左手、右手</a:t>
            </a:r>
            <a:r>
              <a:rPr lang="zh-CN" altLang="en-US" dirty="0">
                <a:ea typeface="思源黑体" panose="020B0500000000000000"/>
              </a:rPr>
              <a:t>，最终大小为[6460,3]。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E4AC6E-1AD4-4140-AB74-8A0184ACA9F6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42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72E7A29-EE65-460C-9F9D-DFC51630227A}"/>
              </a:ext>
            </a:extLst>
          </p:cNvPr>
          <p:cNvGrpSpPr/>
          <p:nvPr/>
        </p:nvGrpSpPr>
        <p:grpSpPr>
          <a:xfrm>
            <a:off x="1437627" y="2007928"/>
            <a:ext cx="2086877" cy="2350712"/>
            <a:chOff x="1474030" y="1802903"/>
            <a:chExt cx="3200686" cy="5501360"/>
          </a:xfrm>
        </p:grpSpPr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749A38D8-1820-4010-961A-08BAA7AEA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30" y="1802903"/>
              <a:ext cx="3200686" cy="5501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dirty="0"/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40CE2FB-100F-4D3E-A0AE-E27D65E1A31B}"/>
                </a:ext>
              </a:extLst>
            </p:cNvPr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3C3A99D1-929B-4C4F-A9C2-CB9931F2B66D}"/>
                </a:ext>
              </a:extLst>
            </p:cNvPr>
            <p:cNvSpPr txBox="1"/>
            <p:nvPr/>
          </p:nvSpPr>
          <p:spPr>
            <a:xfrm>
              <a:off x="1597303" y="1932923"/>
              <a:ext cx="945313" cy="110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</a:p>
          </p:txBody>
        </p:sp>
        <p:grpSp>
          <p:nvGrpSpPr>
            <p:cNvPr id="22" name="组合 216">
              <a:extLst>
                <a:ext uri="{FF2B5EF4-FFF2-40B4-BE49-F238E27FC236}">
                  <a16:creationId xmlns:a16="http://schemas.microsoft.com/office/drawing/2014/main" id="{04C0BA6C-EF50-4D2D-AD83-80E3EAF0A1F1}"/>
                </a:ext>
              </a:extLst>
            </p:cNvPr>
            <p:cNvGrpSpPr/>
            <p:nvPr/>
          </p:nvGrpSpPr>
          <p:grpSpPr bwMode="auto">
            <a:xfrm>
              <a:off x="3418671" y="2020571"/>
              <a:ext cx="741817" cy="860773"/>
              <a:chOff x="3192308" y="2139920"/>
              <a:chExt cx="1221776" cy="1418344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Freeform 74">
                <a:extLst>
                  <a:ext uri="{FF2B5EF4-FFF2-40B4-BE49-F238E27FC236}">
                    <a16:creationId xmlns:a16="http://schemas.microsoft.com/office/drawing/2014/main" id="{E6842FD6-D1FF-4C04-857A-170F76851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Freeform 75">
                <a:extLst>
                  <a:ext uri="{FF2B5EF4-FFF2-40B4-BE49-F238E27FC236}">
                    <a16:creationId xmlns:a16="http://schemas.microsoft.com/office/drawing/2014/main" id="{6A61AC59-F101-4702-8E65-9DE97FEC3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6621" y="2139920"/>
                <a:ext cx="1077463" cy="1418344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Freeform 76">
                <a:extLst>
                  <a:ext uri="{FF2B5EF4-FFF2-40B4-BE49-F238E27FC236}">
                    <a16:creationId xmlns:a16="http://schemas.microsoft.com/office/drawing/2014/main" id="{A89DAFD7-21F9-4A97-9B16-DF2A2E66C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Rectangle 77">
                <a:extLst>
                  <a:ext uri="{FF2B5EF4-FFF2-40B4-BE49-F238E27FC236}">
                    <a16:creationId xmlns:a16="http://schemas.microsoft.com/office/drawing/2014/main" id="{645A1449-61C0-42E0-B516-FF350E061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4BF04DC8-E9E5-4A9A-B74D-C8ACA1E155A9}"/>
                  </a:ext>
                </a:extLst>
              </p:cNvPr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F8883834-5B2E-4258-99EF-CED6021FD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4A73688-5558-48CA-8B14-C26D2A99B670}"/>
                </a:ext>
              </a:extLst>
            </p:cNvPr>
            <p:cNvSpPr/>
            <p:nvPr/>
          </p:nvSpPr>
          <p:spPr>
            <a:xfrm>
              <a:off x="2289633" y="3415737"/>
              <a:ext cx="1285722" cy="954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244C8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CNN</a:t>
              </a:r>
              <a:endParaRPr lang="zh-CN" altLang="en-US" sz="2000" b="1" dirty="0">
                <a:solidFill>
                  <a:srgbClr val="244C89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1472312-3504-4CD4-843A-3932AE72A548}"/>
                </a:ext>
              </a:extLst>
            </p:cNvPr>
            <p:cNvCxnSpPr/>
            <p:nvPr/>
          </p:nvCxnSpPr>
          <p:spPr>
            <a:xfrm>
              <a:off x="2613968" y="4389022"/>
              <a:ext cx="586432" cy="0"/>
            </a:xfrm>
            <a:prstGeom prst="line">
              <a:avLst/>
            </a:prstGeom>
            <a:ln w="38100">
              <a:solidFill>
                <a:srgbClr val="24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451CFEA-8CCE-4AD6-B6CB-B79A6A6D8CCF}"/>
              </a:ext>
            </a:extLst>
          </p:cNvPr>
          <p:cNvSpPr txBox="1"/>
          <p:nvPr/>
        </p:nvSpPr>
        <p:spPr>
          <a:xfrm>
            <a:off x="1528455" y="3294602"/>
            <a:ext cx="1789499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3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个卷积层，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个池化层，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3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个卷积层，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个池化层，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2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个全连接层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</p:txBody>
      </p:sp>
      <p:sp>
        <p:nvSpPr>
          <p:cNvPr id="43" name="标题 4">
            <a:extLst>
              <a:ext uri="{FF2B5EF4-FFF2-40B4-BE49-F238E27FC236}">
                <a16:creationId xmlns:a16="http://schemas.microsoft.com/office/drawing/2014/main" id="{F21DB59F-98BA-48C9-AFFE-0B45663E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8" y="752801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算法实践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F89FA96-2E85-41A3-B935-0343B1F44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4318" y="752801"/>
            <a:ext cx="6260672" cy="5365708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EE972D2A-7CB4-4AE3-8B17-DC97E1A10E3E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35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B463FC-9F0E-4E48-AD9E-1B2FF11F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410" y="1244703"/>
            <a:ext cx="8532150" cy="387716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F72E7A29-EE65-460C-9F9D-DFC51630227A}"/>
              </a:ext>
            </a:extLst>
          </p:cNvPr>
          <p:cNvGrpSpPr/>
          <p:nvPr/>
        </p:nvGrpSpPr>
        <p:grpSpPr>
          <a:xfrm>
            <a:off x="614667" y="2428552"/>
            <a:ext cx="2086877" cy="2350712"/>
            <a:chOff x="1474030" y="1802903"/>
            <a:chExt cx="3200686" cy="5501360"/>
          </a:xfrm>
        </p:grpSpPr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749A38D8-1820-4010-961A-08BAA7AEA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30" y="1802903"/>
              <a:ext cx="3200686" cy="5501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dirty="0"/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40CE2FB-100F-4D3E-A0AE-E27D65E1A31B}"/>
                </a:ext>
              </a:extLst>
            </p:cNvPr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3C3A99D1-929B-4C4F-A9C2-CB9931F2B66D}"/>
                </a:ext>
              </a:extLst>
            </p:cNvPr>
            <p:cNvSpPr txBox="1"/>
            <p:nvPr/>
          </p:nvSpPr>
          <p:spPr>
            <a:xfrm>
              <a:off x="1597303" y="1932923"/>
              <a:ext cx="945313" cy="110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</a:p>
          </p:txBody>
        </p:sp>
        <p:grpSp>
          <p:nvGrpSpPr>
            <p:cNvPr id="22" name="组合 216">
              <a:extLst>
                <a:ext uri="{FF2B5EF4-FFF2-40B4-BE49-F238E27FC236}">
                  <a16:creationId xmlns:a16="http://schemas.microsoft.com/office/drawing/2014/main" id="{04C0BA6C-EF50-4D2D-AD83-80E3EAF0A1F1}"/>
                </a:ext>
              </a:extLst>
            </p:cNvPr>
            <p:cNvGrpSpPr/>
            <p:nvPr/>
          </p:nvGrpSpPr>
          <p:grpSpPr bwMode="auto">
            <a:xfrm>
              <a:off x="3418671" y="2020571"/>
              <a:ext cx="741817" cy="860773"/>
              <a:chOff x="3192308" y="2139920"/>
              <a:chExt cx="1221776" cy="1418344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Freeform 74">
                <a:extLst>
                  <a:ext uri="{FF2B5EF4-FFF2-40B4-BE49-F238E27FC236}">
                    <a16:creationId xmlns:a16="http://schemas.microsoft.com/office/drawing/2014/main" id="{E6842FD6-D1FF-4C04-857A-170F76851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Freeform 75">
                <a:extLst>
                  <a:ext uri="{FF2B5EF4-FFF2-40B4-BE49-F238E27FC236}">
                    <a16:creationId xmlns:a16="http://schemas.microsoft.com/office/drawing/2014/main" id="{6A61AC59-F101-4702-8E65-9DE97FEC3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6621" y="2139920"/>
                <a:ext cx="1077463" cy="1418344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Freeform 76">
                <a:extLst>
                  <a:ext uri="{FF2B5EF4-FFF2-40B4-BE49-F238E27FC236}">
                    <a16:creationId xmlns:a16="http://schemas.microsoft.com/office/drawing/2014/main" id="{A89DAFD7-21F9-4A97-9B16-DF2A2E66C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Rectangle 77">
                <a:extLst>
                  <a:ext uri="{FF2B5EF4-FFF2-40B4-BE49-F238E27FC236}">
                    <a16:creationId xmlns:a16="http://schemas.microsoft.com/office/drawing/2014/main" id="{645A1449-61C0-42E0-B516-FF350E061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4BF04DC8-E9E5-4A9A-B74D-C8ACA1E155A9}"/>
                  </a:ext>
                </a:extLst>
              </p:cNvPr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F8883834-5B2E-4258-99EF-CED6021FD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4A73688-5558-48CA-8B14-C26D2A99B670}"/>
                </a:ext>
              </a:extLst>
            </p:cNvPr>
            <p:cNvSpPr/>
            <p:nvPr/>
          </p:nvSpPr>
          <p:spPr>
            <a:xfrm>
              <a:off x="2289633" y="3415737"/>
              <a:ext cx="1285722" cy="954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244C8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CNN</a:t>
              </a:r>
              <a:endParaRPr lang="zh-CN" altLang="en-US" sz="2000" b="1" dirty="0">
                <a:solidFill>
                  <a:srgbClr val="244C89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1472312-3504-4CD4-843A-3932AE72A548}"/>
                </a:ext>
              </a:extLst>
            </p:cNvPr>
            <p:cNvCxnSpPr/>
            <p:nvPr/>
          </p:nvCxnSpPr>
          <p:spPr>
            <a:xfrm>
              <a:off x="2613968" y="4389022"/>
              <a:ext cx="586432" cy="0"/>
            </a:xfrm>
            <a:prstGeom prst="line">
              <a:avLst/>
            </a:prstGeom>
            <a:ln w="38100">
              <a:solidFill>
                <a:srgbClr val="24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451CFEA-8CCE-4AD6-B6CB-B79A6A6D8CCF}"/>
              </a:ext>
            </a:extLst>
          </p:cNvPr>
          <p:cNvSpPr txBox="1"/>
          <p:nvPr/>
        </p:nvSpPr>
        <p:spPr>
          <a:xfrm>
            <a:off x="705495" y="3715226"/>
            <a:ext cx="1789499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3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个卷积层，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个池化层，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3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个卷积层，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个池化层，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2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个全连接层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</p:txBody>
      </p:sp>
      <p:sp>
        <p:nvSpPr>
          <p:cNvPr id="43" name="标题 4">
            <a:extLst>
              <a:ext uri="{FF2B5EF4-FFF2-40B4-BE49-F238E27FC236}">
                <a16:creationId xmlns:a16="http://schemas.microsoft.com/office/drawing/2014/main" id="{F21DB59F-98BA-48C9-AFFE-0B45663E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8" y="752801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算法实践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56D6F9-C405-460F-9796-30437BE6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283" y="1640465"/>
            <a:ext cx="7956959" cy="3454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7F3D39-AC05-435D-A417-845C3A29A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283" y="2038507"/>
            <a:ext cx="8572407" cy="3797495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0945656-9574-41C9-A091-1054AB3BBFB7}"/>
              </a:ext>
            </a:extLst>
          </p:cNvPr>
          <p:cNvSpPr/>
          <p:nvPr/>
        </p:nvSpPr>
        <p:spPr>
          <a:xfrm>
            <a:off x="2889504" y="1244703"/>
            <a:ext cx="2760472" cy="34683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30CFF63-D35F-40D6-9430-79CCA7E8897D}"/>
              </a:ext>
            </a:extLst>
          </p:cNvPr>
          <p:cNvSpPr/>
          <p:nvPr/>
        </p:nvSpPr>
        <p:spPr>
          <a:xfrm>
            <a:off x="2889504" y="1633601"/>
            <a:ext cx="2760472" cy="34683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42CDCC3-2B62-47B8-AD10-693854581850}"/>
              </a:ext>
            </a:extLst>
          </p:cNvPr>
          <p:cNvSpPr/>
          <p:nvPr/>
        </p:nvSpPr>
        <p:spPr>
          <a:xfrm>
            <a:off x="2758674" y="2038507"/>
            <a:ext cx="8909070" cy="385034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4313AF-8B0E-440E-9639-CE6FADB28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83" y="5338648"/>
            <a:ext cx="7823602" cy="895396"/>
          </a:xfrm>
          <a:prstGeom prst="rect">
            <a:avLst/>
          </a:prstGeom>
        </p:spPr>
      </p:pic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0265E74-9F95-4235-915B-AD47F72DD0E7}"/>
              </a:ext>
            </a:extLst>
          </p:cNvPr>
          <p:cNvSpPr/>
          <p:nvPr/>
        </p:nvSpPr>
        <p:spPr>
          <a:xfrm>
            <a:off x="2889503" y="5344208"/>
            <a:ext cx="7897605" cy="88983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DBDCF-0E2C-48EA-91E3-CBC623D7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791" y="1379274"/>
            <a:ext cx="5767782" cy="4671903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0261352-4299-4173-B2FB-F720DDDC34E9}"/>
              </a:ext>
            </a:extLst>
          </p:cNvPr>
          <p:cNvSpPr/>
          <p:nvPr/>
        </p:nvSpPr>
        <p:spPr>
          <a:xfrm>
            <a:off x="6030790" y="1244703"/>
            <a:ext cx="5767781" cy="480647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9C88A31-4EB7-4793-BEB4-3494C82D6BE2}"/>
              </a:ext>
            </a:extLst>
          </p:cNvPr>
          <p:cNvSpPr txBox="1"/>
          <p:nvPr/>
        </p:nvSpPr>
        <p:spPr>
          <a:xfrm>
            <a:off x="11259076" y="6010037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85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72E7A29-EE65-460C-9F9D-DFC51630227A}"/>
              </a:ext>
            </a:extLst>
          </p:cNvPr>
          <p:cNvGrpSpPr/>
          <p:nvPr/>
        </p:nvGrpSpPr>
        <p:grpSpPr>
          <a:xfrm>
            <a:off x="632955" y="2291392"/>
            <a:ext cx="2086877" cy="2350712"/>
            <a:chOff x="1474030" y="1802903"/>
            <a:chExt cx="3200686" cy="5501360"/>
          </a:xfrm>
        </p:grpSpPr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749A38D8-1820-4010-961A-08BAA7AEA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30" y="1802903"/>
              <a:ext cx="3200686" cy="5501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dirty="0"/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40CE2FB-100F-4D3E-A0AE-E27D65E1A31B}"/>
                </a:ext>
              </a:extLst>
            </p:cNvPr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3C3A99D1-929B-4C4F-A9C2-CB9931F2B66D}"/>
                </a:ext>
              </a:extLst>
            </p:cNvPr>
            <p:cNvSpPr txBox="1"/>
            <p:nvPr/>
          </p:nvSpPr>
          <p:spPr>
            <a:xfrm>
              <a:off x="1597303" y="1932923"/>
              <a:ext cx="945313" cy="11653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04</a:t>
              </a:r>
            </a:p>
          </p:txBody>
        </p:sp>
        <p:grpSp>
          <p:nvGrpSpPr>
            <p:cNvPr id="22" name="组合 216">
              <a:extLst>
                <a:ext uri="{FF2B5EF4-FFF2-40B4-BE49-F238E27FC236}">
                  <a16:creationId xmlns:a16="http://schemas.microsoft.com/office/drawing/2014/main" id="{04C0BA6C-EF50-4D2D-AD83-80E3EAF0A1F1}"/>
                </a:ext>
              </a:extLst>
            </p:cNvPr>
            <p:cNvGrpSpPr/>
            <p:nvPr/>
          </p:nvGrpSpPr>
          <p:grpSpPr bwMode="auto">
            <a:xfrm>
              <a:off x="3418671" y="2020571"/>
              <a:ext cx="741817" cy="860773"/>
              <a:chOff x="3192308" y="2139920"/>
              <a:chExt cx="1221776" cy="1418344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Freeform 74">
                <a:extLst>
                  <a:ext uri="{FF2B5EF4-FFF2-40B4-BE49-F238E27FC236}">
                    <a16:creationId xmlns:a16="http://schemas.microsoft.com/office/drawing/2014/main" id="{E6842FD6-D1FF-4C04-857A-170F76851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Freeform 75">
                <a:extLst>
                  <a:ext uri="{FF2B5EF4-FFF2-40B4-BE49-F238E27FC236}">
                    <a16:creationId xmlns:a16="http://schemas.microsoft.com/office/drawing/2014/main" id="{6A61AC59-F101-4702-8E65-9DE97FEC3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6621" y="2139920"/>
                <a:ext cx="1077463" cy="1418344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Freeform 76">
                <a:extLst>
                  <a:ext uri="{FF2B5EF4-FFF2-40B4-BE49-F238E27FC236}">
                    <a16:creationId xmlns:a16="http://schemas.microsoft.com/office/drawing/2014/main" id="{A89DAFD7-21F9-4A97-9B16-DF2A2E66C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Rectangle 77">
                <a:extLst>
                  <a:ext uri="{FF2B5EF4-FFF2-40B4-BE49-F238E27FC236}">
                    <a16:creationId xmlns:a16="http://schemas.microsoft.com/office/drawing/2014/main" id="{645A1449-61C0-42E0-B516-FF350E061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4BF04DC8-E9E5-4A9A-B74D-C8ACA1E155A9}"/>
                  </a:ext>
                </a:extLst>
              </p:cNvPr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F8883834-5B2E-4258-99EF-CED6021FD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4A73688-5558-48CA-8B14-C26D2A99B670}"/>
                </a:ext>
              </a:extLst>
            </p:cNvPr>
            <p:cNvSpPr/>
            <p:nvPr/>
          </p:nvSpPr>
          <p:spPr>
            <a:xfrm>
              <a:off x="2004142" y="3415736"/>
              <a:ext cx="1856704" cy="10072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44C8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性能评估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1472312-3504-4CD4-843A-3932AE72A548}"/>
                </a:ext>
              </a:extLst>
            </p:cNvPr>
            <p:cNvCxnSpPr/>
            <p:nvPr/>
          </p:nvCxnSpPr>
          <p:spPr>
            <a:xfrm>
              <a:off x="2613968" y="4389022"/>
              <a:ext cx="586432" cy="0"/>
            </a:xfrm>
            <a:prstGeom prst="line">
              <a:avLst/>
            </a:prstGeom>
            <a:ln w="38100">
              <a:solidFill>
                <a:srgbClr val="24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451CFEA-8CCE-4AD6-B6CB-B79A6A6D8CCF}"/>
              </a:ext>
            </a:extLst>
          </p:cNvPr>
          <p:cNvSpPr txBox="1"/>
          <p:nvPr/>
        </p:nvSpPr>
        <p:spPr>
          <a:xfrm>
            <a:off x="723783" y="3578066"/>
            <a:ext cx="1789499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Accuracy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准确率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Recall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召回率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Precision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查准率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F-score  </a:t>
            </a:r>
          </a:p>
        </p:txBody>
      </p:sp>
      <p:sp>
        <p:nvSpPr>
          <p:cNvPr id="43" name="标题 4">
            <a:extLst>
              <a:ext uri="{FF2B5EF4-FFF2-40B4-BE49-F238E27FC236}">
                <a16:creationId xmlns:a16="http://schemas.microsoft.com/office/drawing/2014/main" id="{F21DB59F-98BA-48C9-AFFE-0B45663E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8" y="752801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算法实践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52F24EC-2C67-469B-9A5D-ADD16C4284E0}"/>
              </a:ext>
            </a:extLst>
          </p:cNvPr>
          <p:cNvGrpSpPr/>
          <p:nvPr/>
        </p:nvGrpSpPr>
        <p:grpSpPr>
          <a:xfrm>
            <a:off x="2971904" y="1854866"/>
            <a:ext cx="7567358" cy="3393003"/>
            <a:chOff x="469270" y="1742095"/>
            <a:chExt cx="10848019" cy="4332475"/>
          </a:xfrm>
        </p:grpSpPr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0EB3C72D-D408-440D-B792-5EE1A4730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64263" y="34321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400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48DBF890-C206-46BD-947F-F94939BFA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64263" y="34321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400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2274BCA-282C-4E05-A123-246F0FCAC136}"/>
                </a:ext>
              </a:extLst>
            </p:cNvPr>
            <p:cNvGrpSpPr/>
            <p:nvPr/>
          </p:nvGrpSpPr>
          <p:grpSpPr>
            <a:xfrm>
              <a:off x="4597400" y="1873250"/>
              <a:ext cx="2997200" cy="4201320"/>
              <a:chOff x="4597400" y="1873250"/>
              <a:chExt cx="2997200" cy="4201320"/>
            </a:xfrm>
          </p:grpSpPr>
          <p:sp>
            <p:nvSpPr>
              <p:cNvPr id="56" name="任意多边形 21">
                <a:extLst>
                  <a:ext uri="{FF2B5EF4-FFF2-40B4-BE49-F238E27FC236}">
                    <a16:creationId xmlns:a16="http://schemas.microsoft.com/office/drawing/2014/main" id="{D21E9339-22F5-45A9-BA8D-1CD2AF2C9B59}"/>
                  </a:ext>
                </a:extLst>
              </p:cNvPr>
              <p:cNvSpPr/>
              <p:nvPr/>
            </p:nvSpPr>
            <p:spPr>
              <a:xfrm>
                <a:off x="5514975" y="5434013"/>
                <a:ext cx="1158876" cy="640557"/>
              </a:xfrm>
              <a:custGeom>
                <a:avLst/>
                <a:gdLst>
                  <a:gd name="connsiteX0" fmla="*/ 373064 w 1158876"/>
                  <a:gd name="connsiteY0" fmla="*/ 473869 h 640557"/>
                  <a:gd name="connsiteX1" fmla="*/ 785813 w 1158876"/>
                  <a:gd name="connsiteY1" fmla="*/ 473869 h 640557"/>
                  <a:gd name="connsiteX2" fmla="*/ 869157 w 1158876"/>
                  <a:gd name="connsiteY2" fmla="*/ 557213 h 640557"/>
                  <a:gd name="connsiteX3" fmla="*/ 869156 w 1158876"/>
                  <a:gd name="connsiteY3" fmla="*/ 557213 h 640557"/>
                  <a:gd name="connsiteX4" fmla="*/ 785812 w 1158876"/>
                  <a:gd name="connsiteY4" fmla="*/ 640557 h 640557"/>
                  <a:gd name="connsiteX5" fmla="*/ 373064 w 1158876"/>
                  <a:gd name="connsiteY5" fmla="*/ 640556 h 640557"/>
                  <a:gd name="connsiteX6" fmla="*/ 296270 w 1158876"/>
                  <a:gd name="connsiteY6" fmla="*/ 589654 h 640557"/>
                  <a:gd name="connsiteX7" fmla="*/ 289720 w 1158876"/>
                  <a:gd name="connsiteY7" fmla="*/ 557213 h 640557"/>
                  <a:gd name="connsiteX8" fmla="*/ 296270 w 1158876"/>
                  <a:gd name="connsiteY8" fmla="*/ 524772 h 640557"/>
                  <a:gd name="connsiteX9" fmla="*/ 373064 w 1158876"/>
                  <a:gd name="connsiteY9" fmla="*/ 473869 h 640557"/>
                  <a:gd name="connsiteX10" fmla="*/ 156369 w 1158876"/>
                  <a:gd name="connsiteY10" fmla="*/ 235744 h 640557"/>
                  <a:gd name="connsiteX11" fmla="*/ 1002508 w 1158876"/>
                  <a:gd name="connsiteY11" fmla="*/ 235744 h 640557"/>
                  <a:gd name="connsiteX12" fmla="*/ 1085852 w 1158876"/>
                  <a:gd name="connsiteY12" fmla="*/ 319088 h 640557"/>
                  <a:gd name="connsiteX13" fmla="*/ 1085851 w 1158876"/>
                  <a:gd name="connsiteY13" fmla="*/ 319088 h 640557"/>
                  <a:gd name="connsiteX14" fmla="*/ 1002507 w 1158876"/>
                  <a:gd name="connsiteY14" fmla="*/ 402432 h 640557"/>
                  <a:gd name="connsiteX15" fmla="*/ 156369 w 1158876"/>
                  <a:gd name="connsiteY15" fmla="*/ 402431 h 640557"/>
                  <a:gd name="connsiteX16" fmla="*/ 79574 w 1158876"/>
                  <a:gd name="connsiteY16" fmla="*/ 351528 h 640557"/>
                  <a:gd name="connsiteX17" fmla="*/ 73025 w 1158876"/>
                  <a:gd name="connsiteY17" fmla="*/ 319087 h 640557"/>
                  <a:gd name="connsiteX18" fmla="*/ 79574 w 1158876"/>
                  <a:gd name="connsiteY18" fmla="*/ 286646 h 640557"/>
                  <a:gd name="connsiteX19" fmla="*/ 156369 w 1158876"/>
                  <a:gd name="connsiteY19" fmla="*/ 235744 h 640557"/>
                  <a:gd name="connsiteX20" fmla="*/ 83344 w 1158876"/>
                  <a:gd name="connsiteY20" fmla="*/ 0 h 640557"/>
                  <a:gd name="connsiteX21" fmla="*/ 1075532 w 1158876"/>
                  <a:gd name="connsiteY21" fmla="*/ 0 h 640557"/>
                  <a:gd name="connsiteX22" fmla="*/ 1158876 w 1158876"/>
                  <a:gd name="connsiteY22" fmla="*/ 83344 h 640557"/>
                  <a:gd name="connsiteX23" fmla="*/ 1158875 w 1158876"/>
                  <a:gd name="connsiteY23" fmla="*/ 83344 h 640557"/>
                  <a:gd name="connsiteX24" fmla="*/ 1075531 w 1158876"/>
                  <a:gd name="connsiteY24" fmla="*/ 166688 h 640557"/>
                  <a:gd name="connsiteX25" fmla="*/ 83344 w 1158876"/>
                  <a:gd name="connsiteY25" fmla="*/ 166687 h 640557"/>
                  <a:gd name="connsiteX26" fmla="*/ 6549 w 1158876"/>
                  <a:gd name="connsiteY26" fmla="*/ 115784 h 640557"/>
                  <a:gd name="connsiteX27" fmla="*/ 0 w 1158876"/>
                  <a:gd name="connsiteY27" fmla="*/ 83343 h 640557"/>
                  <a:gd name="connsiteX28" fmla="*/ 6549 w 1158876"/>
                  <a:gd name="connsiteY28" fmla="*/ 50902 h 640557"/>
                  <a:gd name="connsiteX29" fmla="*/ 83344 w 1158876"/>
                  <a:gd name="connsiteY29" fmla="*/ 0 h 64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58876" h="640557">
                    <a:moveTo>
                      <a:pt x="373064" y="473869"/>
                    </a:moveTo>
                    <a:lnTo>
                      <a:pt x="785813" y="473869"/>
                    </a:lnTo>
                    <a:cubicBezTo>
                      <a:pt x="831843" y="473869"/>
                      <a:pt x="869157" y="511183"/>
                      <a:pt x="869157" y="557213"/>
                    </a:cubicBezTo>
                    <a:lnTo>
                      <a:pt x="869156" y="557213"/>
                    </a:lnTo>
                    <a:cubicBezTo>
                      <a:pt x="869156" y="603243"/>
                      <a:pt x="831842" y="640557"/>
                      <a:pt x="785812" y="640557"/>
                    </a:cubicBezTo>
                    <a:lnTo>
                      <a:pt x="373064" y="640556"/>
                    </a:lnTo>
                    <a:cubicBezTo>
                      <a:pt x="338542" y="640556"/>
                      <a:pt x="308922" y="619567"/>
                      <a:pt x="296270" y="589654"/>
                    </a:cubicBezTo>
                    <a:lnTo>
                      <a:pt x="289720" y="557213"/>
                    </a:lnTo>
                    <a:lnTo>
                      <a:pt x="296270" y="524772"/>
                    </a:lnTo>
                    <a:cubicBezTo>
                      <a:pt x="308922" y="494858"/>
                      <a:pt x="338542" y="473869"/>
                      <a:pt x="373064" y="473869"/>
                    </a:cubicBezTo>
                    <a:close/>
                    <a:moveTo>
                      <a:pt x="156369" y="235744"/>
                    </a:moveTo>
                    <a:lnTo>
                      <a:pt x="1002508" y="235744"/>
                    </a:lnTo>
                    <a:cubicBezTo>
                      <a:pt x="1048538" y="235744"/>
                      <a:pt x="1085852" y="273058"/>
                      <a:pt x="1085852" y="319088"/>
                    </a:cubicBezTo>
                    <a:lnTo>
                      <a:pt x="1085851" y="319088"/>
                    </a:lnTo>
                    <a:cubicBezTo>
                      <a:pt x="1085851" y="365118"/>
                      <a:pt x="1048537" y="402432"/>
                      <a:pt x="1002507" y="402432"/>
                    </a:cubicBezTo>
                    <a:lnTo>
                      <a:pt x="156369" y="402431"/>
                    </a:lnTo>
                    <a:cubicBezTo>
                      <a:pt x="121846" y="402431"/>
                      <a:pt x="92227" y="381442"/>
                      <a:pt x="79574" y="351528"/>
                    </a:cubicBezTo>
                    <a:lnTo>
                      <a:pt x="73025" y="319087"/>
                    </a:lnTo>
                    <a:lnTo>
                      <a:pt x="79574" y="286646"/>
                    </a:lnTo>
                    <a:cubicBezTo>
                      <a:pt x="92227" y="256733"/>
                      <a:pt x="121846" y="235744"/>
                      <a:pt x="156369" y="235744"/>
                    </a:cubicBezTo>
                    <a:close/>
                    <a:moveTo>
                      <a:pt x="83344" y="0"/>
                    </a:moveTo>
                    <a:lnTo>
                      <a:pt x="1075532" y="0"/>
                    </a:lnTo>
                    <a:cubicBezTo>
                      <a:pt x="1121562" y="0"/>
                      <a:pt x="1158876" y="37314"/>
                      <a:pt x="1158876" y="83344"/>
                    </a:cubicBezTo>
                    <a:lnTo>
                      <a:pt x="1158875" y="83344"/>
                    </a:lnTo>
                    <a:cubicBezTo>
                      <a:pt x="1158875" y="129374"/>
                      <a:pt x="1121561" y="166688"/>
                      <a:pt x="1075531" y="166688"/>
                    </a:cubicBezTo>
                    <a:lnTo>
                      <a:pt x="83344" y="166687"/>
                    </a:lnTo>
                    <a:cubicBezTo>
                      <a:pt x="48821" y="166687"/>
                      <a:pt x="19202" y="145698"/>
                      <a:pt x="6549" y="115784"/>
                    </a:cubicBezTo>
                    <a:lnTo>
                      <a:pt x="0" y="83343"/>
                    </a:lnTo>
                    <a:lnTo>
                      <a:pt x="6549" y="50902"/>
                    </a:lnTo>
                    <a:cubicBezTo>
                      <a:pt x="19202" y="20989"/>
                      <a:pt x="48821" y="0"/>
                      <a:pt x="83344" y="0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57" name="Freeform 12">
                <a:extLst>
                  <a:ext uri="{FF2B5EF4-FFF2-40B4-BE49-F238E27FC236}">
                    <a16:creationId xmlns:a16="http://schemas.microsoft.com/office/drawing/2014/main" id="{A2D10F59-E9B9-4FAA-8EC7-A06B4443F6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1763" y="2809875"/>
                <a:ext cx="1795463" cy="2292350"/>
              </a:xfrm>
              <a:custGeom>
                <a:avLst/>
                <a:gdLst>
                  <a:gd name="T0" fmla="*/ 506 w 550"/>
                  <a:gd name="T1" fmla="*/ 221 h 703"/>
                  <a:gd name="T2" fmla="*/ 503 w 550"/>
                  <a:gd name="T3" fmla="*/ 133 h 703"/>
                  <a:gd name="T4" fmla="*/ 436 w 550"/>
                  <a:gd name="T5" fmla="*/ 124 h 703"/>
                  <a:gd name="T6" fmla="*/ 375 w 550"/>
                  <a:gd name="T7" fmla="*/ 191 h 703"/>
                  <a:gd name="T8" fmla="*/ 347 w 550"/>
                  <a:gd name="T9" fmla="*/ 230 h 703"/>
                  <a:gd name="T10" fmla="*/ 365 w 550"/>
                  <a:gd name="T11" fmla="*/ 173 h 703"/>
                  <a:gd name="T12" fmla="*/ 265 w 550"/>
                  <a:gd name="T13" fmla="*/ 167 h 703"/>
                  <a:gd name="T14" fmla="*/ 259 w 550"/>
                  <a:gd name="T15" fmla="*/ 230 h 703"/>
                  <a:gd name="T16" fmla="*/ 265 w 550"/>
                  <a:gd name="T17" fmla="*/ 73 h 703"/>
                  <a:gd name="T18" fmla="*/ 219 w 550"/>
                  <a:gd name="T19" fmla="*/ 133 h 703"/>
                  <a:gd name="T20" fmla="*/ 170 w 550"/>
                  <a:gd name="T21" fmla="*/ 121 h 703"/>
                  <a:gd name="T22" fmla="*/ 127 w 550"/>
                  <a:gd name="T23" fmla="*/ 216 h 703"/>
                  <a:gd name="T24" fmla="*/ 94 w 550"/>
                  <a:gd name="T25" fmla="*/ 236 h 703"/>
                  <a:gd name="T26" fmla="*/ 97 w 550"/>
                  <a:gd name="T27" fmla="*/ 145 h 703"/>
                  <a:gd name="T28" fmla="*/ 69 w 550"/>
                  <a:gd name="T29" fmla="*/ 121 h 703"/>
                  <a:gd name="T30" fmla="*/ 8 w 550"/>
                  <a:gd name="T31" fmla="*/ 209 h 703"/>
                  <a:gd name="T32" fmla="*/ 17 w 550"/>
                  <a:gd name="T33" fmla="*/ 233 h 703"/>
                  <a:gd name="T34" fmla="*/ 149 w 550"/>
                  <a:gd name="T35" fmla="*/ 458 h 703"/>
                  <a:gd name="T36" fmla="*/ 219 w 550"/>
                  <a:gd name="T37" fmla="*/ 703 h 703"/>
                  <a:gd name="T38" fmla="*/ 164 w 550"/>
                  <a:gd name="T39" fmla="*/ 452 h 703"/>
                  <a:gd name="T40" fmla="*/ 57 w 550"/>
                  <a:gd name="T41" fmla="*/ 206 h 703"/>
                  <a:gd name="T42" fmla="*/ 94 w 550"/>
                  <a:gd name="T43" fmla="*/ 261 h 703"/>
                  <a:gd name="T44" fmla="*/ 146 w 550"/>
                  <a:gd name="T45" fmla="*/ 248 h 703"/>
                  <a:gd name="T46" fmla="*/ 225 w 550"/>
                  <a:gd name="T47" fmla="*/ 230 h 703"/>
                  <a:gd name="T48" fmla="*/ 274 w 550"/>
                  <a:gd name="T49" fmla="*/ 251 h 703"/>
                  <a:gd name="T50" fmla="*/ 347 w 550"/>
                  <a:gd name="T51" fmla="*/ 255 h 703"/>
                  <a:gd name="T52" fmla="*/ 445 w 550"/>
                  <a:gd name="T53" fmla="*/ 248 h 703"/>
                  <a:gd name="T54" fmla="*/ 512 w 550"/>
                  <a:gd name="T55" fmla="*/ 245 h 703"/>
                  <a:gd name="T56" fmla="*/ 321 w 550"/>
                  <a:gd name="T57" fmla="*/ 703 h 703"/>
                  <a:gd name="T58" fmla="*/ 512 w 550"/>
                  <a:gd name="T59" fmla="*/ 276 h 703"/>
                  <a:gd name="T60" fmla="*/ 540 w 550"/>
                  <a:gd name="T61" fmla="*/ 241 h 703"/>
                  <a:gd name="T62" fmla="*/ 527 w 550"/>
                  <a:gd name="T63" fmla="*/ 218 h 703"/>
                  <a:gd name="T64" fmla="*/ 187 w 550"/>
                  <a:gd name="T65" fmla="*/ 233 h 703"/>
                  <a:gd name="T66" fmla="*/ 152 w 550"/>
                  <a:gd name="T67" fmla="*/ 215 h 703"/>
                  <a:gd name="T68" fmla="*/ 179 w 550"/>
                  <a:gd name="T69" fmla="*/ 145 h 703"/>
                  <a:gd name="T70" fmla="*/ 213 w 550"/>
                  <a:gd name="T71" fmla="*/ 191 h 703"/>
                  <a:gd name="T72" fmla="*/ 291 w 550"/>
                  <a:gd name="T73" fmla="*/ 169 h 703"/>
                  <a:gd name="T74" fmla="*/ 333 w 550"/>
                  <a:gd name="T75" fmla="*/ 149 h 703"/>
                  <a:gd name="T76" fmla="*/ 298 w 550"/>
                  <a:gd name="T77" fmla="*/ 212 h 703"/>
                  <a:gd name="T78" fmla="*/ 443 w 550"/>
                  <a:gd name="T79" fmla="*/ 222 h 703"/>
                  <a:gd name="T80" fmla="*/ 404 w 550"/>
                  <a:gd name="T81" fmla="*/ 173 h 703"/>
                  <a:gd name="T82" fmla="*/ 458 w 550"/>
                  <a:gd name="T83" fmla="*/ 165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50" h="703">
                    <a:moveTo>
                      <a:pt x="527" y="218"/>
                    </a:moveTo>
                    <a:cubicBezTo>
                      <a:pt x="522" y="221"/>
                      <a:pt x="514" y="224"/>
                      <a:pt x="506" y="221"/>
                    </a:cubicBezTo>
                    <a:cubicBezTo>
                      <a:pt x="500" y="219"/>
                      <a:pt x="490" y="210"/>
                      <a:pt x="488" y="193"/>
                    </a:cubicBezTo>
                    <a:cubicBezTo>
                      <a:pt x="483" y="168"/>
                      <a:pt x="506" y="145"/>
                      <a:pt x="503" y="133"/>
                    </a:cubicBezTo>
                    <a:cubicBezTo>
                      <a:pt x="500" y="118"/>
                      <a:pt x="478" y="106"/>
                      <a:pt x="469" y="139"/>
                    </a:cubicBezTo>
                    <a:cubicBezTo>
                      <a:pt x="463" y="130"/>
                      <a:pt x="448" y="124"/>
                      <a:pt x="436" y="124"/>
                    </a:cubicBezTo>
                    <a:cubicBezTo>
                      <a:pt x="408" y="124"/>
                      <a:pt x="390" y="139"/>
                      <a:pt x="381" y="164"/>
                    </a:cubicBezTo>
                    <a:cubicBezTo>
                      <a:pt x="378" y="170"/>
                      <a:pt x="375" y="182"/>
                      <a:pt x="375" y="191"/>
                    </a:cubicBezTo>
                    <a:cubicBezTo>
                      <a:pt x="375" y="200"/>
                      <a:pt x="378" y="211"/>
                      <a:pt x="383" y="219"/>
                    </a:cubicBezTo>
                    <a:cubicBezTo>
                      <a:pt x="371" y="227"/>
                      <a:pt x="362" y="230"/>
                      <a:pt x="347" y="230"/>
                    </a:cubicBezTo>
                    <a:cubicBezTo>
                      <a:pt x="341" y="230"/>
                      <a:pt x="332" y="227"/>
                      <a:pt x="323" y="224"/>
                    </a:cubicBezTo>
                    <a:cubicBezTo>
                      <a:pt x="342" y="216"/>
                      <a:pt x="359" y="204"/>
                      <a:pt x="365" y="173"/>
                    </a:cubicBezTo>
                    <a:cubicBezTo>
                      <a:pt x="371" y="141"/>
                      <a:pt x="350" y="114"/>
                      <a:pt x="310" y="120"/>
                    </a:cubicBezTo>
                    <a:cubicBezTo>
                      <a:pt x="293" y="122"/>
                      <a:pt x="271" y="138"/>
                      <a:pt x="265" y="167"/>
                    </a:cubicBezTo>
                    <a:cubicBezTo>
                      <a:pt x="265" y="167"/>
                      <a:pt x="258" y="198"/>
                      <a:pt x="274" y="224"/>
                    </a:cubicBezTo>
                    <a:cubicBezTo>
                      <a:pt x="270" y="227"/>
                      <a:pt x="265" y="230"/>
                      <a:pt x="259" y="230"/>
                    </a:cubicBezTo>
                    <a:cubicBezTo>
                      <a:pt x="236" y="231"/>
                      <a:pt x="243" y="170"/>
                      <a:pt x="243" y="157"/>
                    </a:cubicBezTo>
                    <a:cubicBezTo>
                      <a:pt x="246" y="127"/>
                      <a:pt x="259" y="100"/>
                      <a:pt x="265" y="73"/>
                    </a:cubicBezTo>
                    <a:cubicBezTo>
                      <a:pt x="286" y="0"/>
                      <a:pt x="246" y="3"/>
                      <a:pt x="237" y="36"/>
                    </a:cubicBezTo>
                    <a:cubicBezTo>
                      <a:pt x="231" y="60"/>
                      <a:pt x="222" y="97"/>
                      <a:pt x="219" y="133"/>
                    </a:cubicBezTo>
                    <a:cubicBezTo>
                      <a:pt x="213" y="127"/>
                      <a:pt x="204" y="124"/>
                      <a:pt x="197" y="121"/>
                    </a:cubicBezTo>
                    <a:cubicBezTo>
                      <a:pt x="188" y="118"/>
                      <a:pt x="179" y="118"/>
                      <a:pt x="170" y="121"/>
                    </a:cubicBezTo>
                    <a:cubicBezTo>
                      <a:pt x="152" y="127"/>
                      <a:pt x="133" y="145"/>
                      <a:pt x="127" y="182"/>
                    </a:cubicBezTo>
                    <a:cubicBezTo>
                      <a:pt x="124" y="194"/>
                      <a:pt x="124" y="207"/>
                      <a:pt x="127" y="216"/>
                    </a:cubicBezTo>
                    <a:cubicBezTo>
                      <a:pt x="125" y="217"/>
                      <a:pt x="122" y="220"/>
                      <a:pt x="119" y="223"/>
                    </a:cubicBezTo>
                    <a:cubicBezTo>
                      <a:pt x="111" y="230"/>
                      <a:pt x="101" y="237"/>
                      <a:pt x="94" y="236"/>
                    </a:cubicBezTo>
                    <a:cubicBezTo>
                      <a:pt x="78" y="234"/>
                      <a:pt x="81" y="194"/>
                      <a:pt x="85" y="173"/>
                    </a:cubicBezTo>
                    <a:cubicBezTo>
                      <a:pt x="91" y="160"/>
                      <a:pt x="94" y="151"/>
                      <a:pt x="97" y="145"/>
                    </a:cubicBezTo>
                    <a:cubicBezTo>
                      <a:pt x="100" y="136"/>
                      <a:pt x="100" y="127"/>
                      <a:pt x="97" y="124"/>
                    </a:cubicBezTo>
                    <a:cubicBezTo>
                      <a:pt x="85" y="100"/>
                      <a:pt x="69" y="121"/>
                      <a:pt x="69" y="121"/>
                    </a:cubicBezTo>
                    <a:cubicBezTo>
                      <a:pt x="66" y="127"/>
                      <a:pt x="60" y="142"/>
                      <a:pt x="57" y="164"/>
                    </a:cubicBezTo>
                    <a:cubicBezTo>
                      <a:pt x="48" y="179"/>
                      <a:pt x="36" y="188"/>
                      <a:pt x="8" y="209"/>
                    </a:cubicBezTo>
                    <a:cubicBezTo>
                      <a:pt x="2" y="215"/>
                      <a:pt x="0" y="221"/>
                      <a:pt x="4" y="228"/>
                    </a:cubicBezTo>
                    <a:cubicBezTo>
                      <a:pt x="8" y="234"/>
                      <a:pt x="11" y="233"/>
                      <a:pt x="17" y="233"/>
                    </a:cubicBezTo>
                    <a:cubicBezTo>
                      <a:pt x="23" y="242"/>
                      <a:pt x="30" y="255"/>
                      <a:pt x="39" y="264"/>
                    </a:cubicBezTo>
                    <a:cubicBezTo>
                      <a:pt x="78" y="324"/>
                      <a:pt x="118" y="391"/>
                      <a:pt x="149" y="458"/>
                    </a:cubicBezTo>
                    <a:cubicBezTo>
                      <a:pt x="182" y="531"/>
                      <a:pt x="207" y="600"/>
                      <a:pt x="216" y="673"/>
                    </a:cubicBezTo>
                    <a:cubicBezTo>
                      <a:pt x="217" y="686"/>
                      <a:pt x="218" y="694"/>
                      <a:pt x="219" y="703"/>
                    </a:cubicBezTo>
                    <a:cubicBezTo>
                      <a:pt x="237" y="703"/>
                      <a:pt x="237" y="703"/>
                      <a:pt x="237" y="703"/>
                    </a:cubicBezTo>
                    <a:cubicBezTo>
                      <a:pt x="231" y="618"/>
                      <a:pt x="204" y="534"/>
                      <a:pt x="164" y="452"/>
                    </a:cubicBezTo>
                    <a:cubicBezTo>
                      <a:pt x="127" y="373"/>
                      <a:pt x="78" y="294"/>
                      <a:pt x="33" y="224"/>
                    </a:cubicBezTo>
                    <a:cubicBezTo>
                      <a:pt x="39" y="220"/>
                      <a:pt x="51" y="212"/>
                      <a:pt x="57" y="206"/>
                    </a:cubicBezTo>
                    <a:cubicBezTo>
                      <a:pt x="57" y="209"/>
                      <a:pt x="57" y="215"/>
                      <a:pt x="57" y="218"/>
                    </a:cubicBezTo>
                    <a:cubicBezTo>
                      <a:pt x="60" y="255"/>
                      <a:pt x="79" y="259"/>
                      <a:pt x="94" y="261"/>
                    </a:cubicBezTo>
                    <a:cubicBezTo>
                      <a:pt x="108" y="261"/>
                      <a:pt x="122" y="252"/>
                      <a:pt x="136" y="239"/>
                    </a:cubicBezTo>
                    <a:cubicBezTo>
                      <a:pt x="139" y="242"/>
                      <a:pt x="142" y="246"/>
                      <a:pt x="146" y="248"/>
                    </a:cubicBezTo>
                    <a:cubicBezTo>
                      <a:pt x="158" y="259"/>
                      <a:pt x="179" y="261"/>
                      <a:pt x="192" y="258"/>
                    </a:cubicBezTo>
                    <a:cubicBezTo>
                      <a:pt x="205" y="255"/>
                      <a:pt x="216" y="245"/>
                      <a:pt x="225" y="230"/>
                    </a:cubicBezTo>
                    <a:cubicBezTo>
                      <a:pt x="225" y="236"/>
                      <a:pt x="228" y="242"/>
                      <a:pt x="231" y="245"/>
                    </a:cubicBezTo>
                    <a:cubicBezTo>
                      <a:pt x="240" y="255"/>
                      <a:pt x="259" y="258"/>
                      <a:pt x="274" y="251"/>
                    </a:cubicBezTo>
                    <a:cubicBezTo>
                      <a:pt x="280" y="248"/>
                      <a:pt x="289" y="245"/>
                      <a:pt x="295" y="242"/>
                    </a:cubicBezTo>
                    <a:cubicBezTo>
                      <a:pt x="310" y="248"/>
                      <a:pt x="329" y="255"/>
                      <a:pt x="347" y="255"/>
                    </a:cubicBezTo>
                    <a:cubicBezTo>
                      <a:pt x="368" y="255"/>
                      <a:pt x="387" y="251"/>
                      <a:pt x="402" y="236"/>
                    </a:cubicBezTo>
                    <a:cubicBezTo>
                      <a:pt x="411" y="245"/>
                      <a:pt x="425" y="250"/>
                      <a:pt x="445" y="248"/>
                    </a:cubicBezTo>
                    <a:cubicBezTo>
                      <a:pt x="460" y="246"/>
                      <a:pt x="469" y="239"/>
                      <a:pt x="475" y="227"/>
                    </a:cubicBezTo>
                    <a:cubicBezTo>
                      <a:pt x="481" y="241"/>
                      <a:pt x="498" y="247"/>
                      <a:pt x="512" y="245"/>
                    </a:cubicBezTo>
                    <a:cubicBezTo>
                      <a:pt x="417" y="388"/>
                      <a:pt x="317" y="540"/>
                      <a:pt x="304" y="703"/>
                    </a:cubicBezTo>
                    <a:cubicBezTo>
                      <a:pt x="321" y="703"/>
                      <a:pt x="321" y="703"/>
                      <a:pt x="321" y="703"/>
                    </a:cubicBezTo>
                    <a:cubicBezTo>
                      <a:pt x="321" y="696"/>
                      <a:pt x="321" y="692"/>
                      <a:pt x="323" y="682"/>
                    </a:cubicBezTo>
                    <a:cubicBezTo>
                      <a:pt x="341" y="540"/>
                      <a:pt x="426" y="403"/>
                      <a:pt x="512" y="276"/>
                    </a:cubicBezTo>
                    <a:cubicBezTo>
                      <a:pt x="518" y="267"/>
                      <a:pt x="527" y="255"/>
                      <a:pt x="533" y="243"/>
                    </a:cubicBezTo>
                    <a:cubicBezTo>
                      <a:pt x="540" y="241"/>
                      <a:pt x="540" y="241"/>
                      <a:pt x="540" y="241"/>
                    </a:cubicBezTo>
                    <a:cubicBezTo>
                      <a:pt x="547" y="238"/>
                      <a:pt x="550" y="231"/>
                      <a:pt x="545" y="221"/>
                    </a:cubicBezTo>
                    <a:cubicBezTo>
                      <a:pt x="539" y="215"/>
                      <a:pt x="533" y="215"/>
                      <a:pt x="527" y="218"/>
                    </a:cubicBezTo>
                    <a:close/>
                    <a:moveTo>
                      <a:pt x="213" y="191"/>
                    </a:moveTo>
                    <a:cubicBezTo>
                      <a:pt x="207" y="218"/>
                      <a:pt x="200" y="229"/>
                      <a:pt x="187" y="233"/>
                    </a:cubicBezTo>
                    <a:cubicBezTo>
                      <a:pt x="178" y="236"/>
                      <a:pt x="168" y="233"/>
                      <a:pt x="164" y="230"/>
                    </a:cubicBezTo>
                    <a:cubicBezTo>
                      <a:pt x="158" y="227"/>
                      <a:pt x="152" y="215"/>
                      <a:pt x="152" y="215"/>
                    </a:cubicBezTo>
                    <a:cubicBezTo>
                      <a:pt x="149" y="206"/>
                      <a:pt x="149" y="197"/>
                      <a:pt x="152" y="188"/>
                    </a:cubicBezTo>
                    <a:cubicBezTo>
                      <a:pt x="158" y="164"/>
                      <a:pt x="167" y="148"/>
                      <a:pt x="179" y="145"/>
                    </a:cubicBezTo>
                    <a:cubicBezTo>
                      <a:pt x="187" y="144"/>
                      <a:pt x="198" y="147"/>
                      <a:pt x="204" y="151"/>
                    </a:cubicBezTo>
                    <a:cubicBezTo>
                      <a:pt x="214" y="159"/>
                      <a:pt x="216" y="173"/>
                      <a:pt x="213" y="191"/>
                    </a:cubicBezTo>
                    <a:close/>
                    <a:moveTo>
                      <a:pt x="298" y="212"/>
                    </a:moveTo>
                    <a:cubicBezTo>
                      <a:pt x="295" y="206"/>
                      <a:pt x="287" y="184"/>
                      <a:pt x="291" y="169"/>
                    </a:cubicBezTo>
                    <a:cubicBezTo>
                      <a:pt x="295" y="154"/>
                      <a:pt x="307" y="146"/>
                      <a:pt x="313" y="145"/>
                    </a:cubicBezTo>
                    <a:cubicBezTo>
                      <a:pt x="324" y="144"/>
                      <a:pt x="330" y="146"/>
                      <a:pt x="333" y="149"/>
                    </a:cubicBezTo>
                    <a:cubicBezTo>
                      <a:pt x="338" y="152"/>
                      <a:pt x="340" y="159"/>
                      <a:pt x="339" y="167"/>
                    </a:cubicBezTo>
                    <a:cubicBezTo>
                      <a:pt x="337" y="178"/>
                      <a:pt x="321" y="203"/>
                      <a:pt x="298" y="212"/>
                    </a:cubicBezTo>
                    <a:close/>
                    <a:moveTo>
                      <a:pt x="461" y="193"/>
                    </a:moveTo>
                    <a:cubicBezTo>
                      <a:pt x="461" y="202"/>
                      <a:pt x="455" y="221"/>
                      <a:pt x="443" y="222"/>
                    </a:cubicBezTo>
                    <a:cubicBezTo>
                      <a:pt x="421" y="224"/>
                      <a:pt x="411" y="215"/>
                      <a:pt x="405" y="206"/>
                    </a:cubicBezTo>
                    <a:cubicBezTo>
                      <a:pt x="399" y="197"/>
                      <a:pt x="401" y="182"/>
                      <a:pt x="404" y="173"/>
                    </a:cubicBezTo>
                    <a:cubicBezTo>
                      <a:pt x="410" y="157"/>
                      <a:pt x="420" y="148"/>
                      <a:pt x="436" y="148"/>
                    </a:cubicBezTo>
                    <a:cubicBezTo>
                      <a:pt x="445" y="148"/>
                      <a:pt x="454" y="154"/>
                      <a:pt x="458" y="165"/>
                    </a:cubicBezTo>
                    <a:cubicBezTo>
                      <a:pt x="461" y="173"/>
                      <a:pt x="460" y="188"/>
                      <a:pt x="461" y="19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39579669-53FB-44B4-ABAA-904616A0E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1873250"/>
                <a:ext cx="1390650" cy="1624013"/>
              </a:xfrm>
              <a:custGeom>
                <a:avLst/>
                <a:gdLst>
                  <a:gd name="T0" fmla="*/ 70 w 426"/>
                  <a:gd name="T1" fmla="*/ 498 h 498"/>
                  <a:gd name="T2" fmla="*/ 67 w 426"/>
                  <a:gd name="T3" fmla="*/ 444 h 498"/>
                  <a:gd name="T4" fmla="*/ 183 w 426"/>
                  <a:gd name="T5" fmla="*/ 178 h 498"/>
                  <a:gd name="T6" fmla="*/ 426 w 426"/>
                  <a:gd name="T7" fmla="*/ 70 h 498"/>
                  <a:gd name="T8" fmla="*/ 426 w 426"/>
                  <a:gd name="T9" fmla="*/ 0 h 498"/>
                  <a:gd name="T10" fmla="*/ 134 w 426"/>
                  <a:gd name="T11" fmla="*/ 129 h 498"/>
                  <a:gd name="T12" fmla="*/ 0 w 426"/>
                  <a:gd name="T13" fmla="*/ 444 h 498"/>
                  <a:gd name="T14" fmla="*/ 2 w 426"/>
                  <a:gd name="T15" fmla="*/ 498 h 498"/>
                  <a:gd name="T16" fmla="*/ 70 w 426"/>
                  <a:gd name="T17" fmla="*/ 49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498">
                    <a:moveTo>
                      <a:pt x="70" y="498"/>
                    </a:moveTo>
                    <a:cubicBezTo>
                      <a:pt x="68" y="481"/>
                      <a:pt x="67" y="464"/>
                      <a:pt x="67" y="444"/>
                    </a:cubicBezTo>
                    <a:cubicBezTo>
                      <a:pt x="67" y="338"/>
                      <a:pt x="109" y="244"/>
                      <a:pt x="183" y="178"/>
                    </a:cubicBezTo>
                    <a:cubicBezTo>
                      <a:pt x="246" y="117"/>
                      <a:pt x="332" y="77"/>
                      <a:pt x="426" y="70"/>
                    </a:cubicBezTo>
                    <a:cubicBezTo>
                      <a:pt x="426" y="0"/>
                      <a:pt x="426" y="0"/>
                      <a:pt x="426" y="0"/>
                    </a:cubicBezTo>
                    <a:cubicBezTo>
                      <a:pt x="313" y="7"/>
                      <a:pt x="209" y="57"/>
                      <a:pt x="134" y="129"/>
                    </a:cubicBezTo>
                    <a:cubicBezTo>
                      <a:pt x="51" y="208"/>
                      <a:pt x="0" y="320"/>
                      <a:pt x="0" y="444"/>
                    </a:cubicBezTo>
                    <a:cubicBezTo>
                      <a:pt x="0" y="464"/>
                      <a:pt x="0" y="481"/>
                      <a:pt x="2" y="498"/>
                    </a:cubicBezTo>
                    <a:lnTo>
                      <a:pt x="70" y="498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59" name="Freeform 14">
                <a:extLst>
                  <a:ext uri="{FF2B5EF4-FFF2-40B4-BE49-F238E27FC236}">
                    <a16:creationId xmlns:a16="http://schemas.microsoft.com/office/drawing/2014/main" id="{814E1B82-E113-44B3-A6FF-0074DC0CE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3692525"/>
                <a:ext cx="1350963" cy="1627188"/>
              </a:xfrm>
              <a:custGeom>
                <a:avLst/>
                <a:gdLst>
                  <a:gd name="T0" fmla="*/ 250 w 414"/>
                  <a:gd name="T1" fmla="*/ 344 h 499"/>
                  <a:gd name="T2" fmla="*/ 229 w 414"/>
                  <a:gd name="T3" fmla="*/ 250 h 499"/>
                  <a:gd name="T4" fmla="*/ 143 w 414"/>
                  <a:gd name="T5" fmla="*/ 123 h 499"/>
                  <a:gd name="T6" fmla="*/ 70 w 414"/>
                  <a:gd name="T7" fmla="*/ 0 h 499"/>
                  <a:gd name="T8" fmla="*/ 0 w 414"/>
                  <a:gd name="T9" fmla="*/ 0 h 499"/>
                  <a:gd name="T10" fmla="*/ 91 w 414"/>
                  <a:gd name="T11" fmla="*/ 166 h 499"/>
                  <a:gd name="T12" fmla="*/ 165 w 414"/>
                  <a:gd name="T13" fmla="*/ 275 h 499"/>
                  <a:gd name="T14" fmla="*/ 183 w 414"/>
                  <a:gd name="T15" fmla="*/ 351 h 499"/>
                  <a:gd name="T16" fmla="*/ 250 w 414"/>
                  <a:gd name="T17" fmla="*/ 487 h 499"/>
                  <a:gd name="T18" fmla="*/ 278 w 414"/>
                  <a:gd name="T19" fmla="*/ 499 h 499"/>
                  <a:gd name="T20" fmla="*/ 414 w 414"/>
                  <a:gd name="T21" fmla="*/ 499 h 499"/>
                  <a:gd name="T22" fmla="*/ 414 w 414"/>
                  <a:gd name="T23" fmla="*/ 438 h 499"/>
                  <a:gd name="T24" fmla="*/ 294 w 414"/>
                  <a:gd name="T25" fmla="*/ 438 h 499"/>
                  <a:gd name="T26" fmla="*/ 250 w 414"/>
                  <a:gd name="T27" fmla="*/ 3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4" h="499">
                    <a:moveTo>
                      <a:pt x="250" y="344"/>
                    </a:moveTo>
                    <a:cubicBezTo>
                      <a:pt x="250" y="320"/>
                      <a:pt x="247" y="293"/>
                      <a:pt x="229" y="250"/>
                    </a:cubicBezTo>
                    <a:cubicBezTo>
                      <a:pt x="204" y="196"/>
                      <a:pt x="174" y="156"/>
                      <a:pt x="143" y="123"/>
                    </a:cubicBezTo>
                    <a:cubicBezTo>
                      <a:pt x="116" y="88"/>
                      <a:pt x="88" y="54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76"/>
                      <a:pt x="55" y="121"/>
                      <a:pt x="91" y="166"/>
                    </a:cubicBezTo>
                    <a:cubicBezTo>
                      <a:pt x="119" y="196"/>
                      <a:pt x="146" y="229"/>
                      <a:pt x="165" y="275"/>
                    </a:cubicBezTo>
                    <a:cubicBezTo>
                      <a:pt x="180" y="308"/>
                      <a:pt x="180" y="332"/>
                      <a:pt x="183" y="351"/>
                    </a:cubicBezTo>
                    <a:cubicBezTo>
                      <a:pt x="186" y="390"/>
                      <a:pt x="192" y="420"/>
                      <a:pt x="250" y="487"/>
                    </a:cubicBezTo>
                    <a:cubicBezTo>
                      <a:pt x="259" y="496"/>
                      <a:pt x="268" y="499"/>
                      <a:pt x="278" y="499"/>
                    </a:cubicBezTo>
                    <a:cubicBezTo>
                      <a:pt x="278" y="499"/>
                      <a:pt x="278" y="499"/>
                      <a:pt x="414" y="499"/>
                    </a:cubicBezTo>
                    <a:cubicBezTo>
                      <a:pt x="414" y="438"/>
                      <a:pt x="414" y="438"/>
                      <a:pt x="414" y="438"/>
                    </a:cubicBezTo>
                    <a:cubicBezTo>
                      <a:pt x="361" y="438"/>
                      <a:pt x="313" y="438"/>
                      <a:pt x="294" y="438"/>
                    </a:cubicBezTo>
                    <a:cubicBezTo>
                      <a:pt x="258" y="392"/>
                      <a:pt x="253" y="369"/>
                      <a:pt x="250" y="344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60" name="Freeform 15">
                <a:extLst>
                  <a:ext uri="{FF2B5EF4-FFF2-40B4-BE49-F238E27FC236}">
                    <a16:creationId xmlns:a16="http://schemas.microsoft.com/office/drawing/2014/main" id="{C17CC5CB-AC44-4EF4-9A4C-840457694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1873250"/>
                <a:ext cx="1390650" cy="1624013"/>
              </a:xfrm>
              <a:custGeom>
                <a:avLst/>
                <a:gdLst>
                  <a:gd name="T0" fmla="*/ 356 w 426"/>
                  <a:gd name="T1" fmla="*/ 444 h 498"/>
                  <a:gd name="T2" fmla="*/ 353 w 426"/>
                  <a:gd name="T3" fmla="*/ 498 h 498"/>
                  <a:gd name="T4" fmla="*/ 424 w 426"/>
                  <a:gd name="T5" fmla="*/ 498 h 498"/>
                  <a:gd name="T6" fmla="*/ 426 w 426"/>
                  <a:gd name="T7" fmla="*/ 444 h 498"/>
                  <a:gd name="T8" fmla="*/ 292 w 426"/>
                  <a:gd name="T9" fmla="*/ 129 h 498"/>
                  <a:gd name="T10" fmla="*/ 0 w 426"/>
                  <a:gd name="T11" fmla="*/ 0 h 498"/>
                  <a:gd name="T12" fmla="*/ 0 w 426"/>
                  <a:gd name="T13" fmla="*/ 70 h 498"/>
                  <a:gd name="T14" fmla="*/ 243 w 426"/>
                  <a:gd name="T15" fmla="*/ 178 h 498"/>
                  <a:gd name="T16" fmla="*/ 356 w 426"/>
                  <a:gd name="T17" fmla="*/ 444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498">
                    <a:moveTo>
                      <a:pt x="356" y="444"/>
                    </a:moveTo>
                    <a:cubicBezTo>
                      <a:pt x="356" y="464"/>
                      <a:pt x="355" y="481"/>
                      <a:pt x="353" y="498"/>
                    </a:cubicBezTo>
                    <a:cubicBezTo>
                      <a:pt x="424" y="498"/>
                      <a:pt x="424" y="498"/>
                      <a:pt x="424" y="498"/>
                    </a:cubicBezTo>
                    <a:cubicBezTo>
                      <a:pt x="426" y="481"/>
                      <a:pt x="426" y="464"/>
                      <a:pt x="426" y="444"/>
                    </a:cubicBezTo>
                    <a:cubicBezTo>
                      <a:pt x="426" y="320"/>
                      <a:pt x="374" y="208"/>
                      <a:pt x="292" y="129"/>
                    </a:cubicBezTo>
                    <a:cubicBezTo>
                      <a:pt x="214" y="57"/>
                      <a:pt x="114" y="8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95" y="78"/>
                      <a:pt x="180" y="118"/>
                      <a:pt x="243" y="178"/>
                    </a:cubicBezTo>
                    <a:cubicBezTo>
                      <a:pt x="313" y="244"/>
                      <a:pt x="356" y="338"/>
                      <a:pt x="356" y="444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61" name="Freeform 16">
                <a:extLst>
                  <a:ext uri="{FF2B5EF4-FFF2-40B4-BE49-F238E27FC236}">
                    <a16:creationId xmlns:a16="http://schemas.microsoft.com/office/drawing/2014/main" id="{15114A57-437E-4EB8-8F85-3BAD76ED2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3692525"/>
                <a:ext cx="1350963" cy="1627188"/>
              </a:xfrm>
              <a:custGeom>
                <a:avLst/>
                <a:gdLst>
                  <a:gd name="T0" fmla="*/ 341 w 414"/>
                  <a:gd name="T1" fmla="*/ 0 h 499"/>
                  <a:gd name="T2" fmla="*/ 268 w 414"/>
                  <a:gd name="T3" fmla="*/ 123 h 499"/>
                  <a:gd name="T4" fmla="*/ 185 w 414"/>
                  <a:gd name="T5" fmla="*/ 250 h 499"/>
                  <a:gd name="T6" fmla="*/ 161 w 414"/>
                  <a:gd name="T7" fmla="*/ 344 h 499"/>
                  <a:gd name="T8" fmla="*/ 118 w 414"/>
                  <a:gd name="T9" fmla="*/ 438 h 499"/>
                  <a:gd name="T10" fmla="*/ 0 w 414"/>
                  <a:gd name="T11" fmla="*/ 438 h 499"/>
                  <a:gd name="T12" fmla="*/ 0 w 414"/>
                  <a:gd name="T13" fmla="*/ 499 h 499"/>
                  <a:gd name="T14" fmla="*/ 133 w 414"/>
                  <a:gd name="T15" fmla="*/ 499 h 499"/>
                  <a:gd name="T16" fmla="*/ 158 w 414"/>
                  <a:gd name="T17" fmla="*/ 490 h 499"/>
                  <a:gd name="T18" fmla="*/ 228 w 414"/>
                  <a:gd name="T19" fmla="*/ 351 h 499"/>
                  <a:gd name="T20" fmla="*/ 249 w 414"/>
                  <a:gd name="T21" fmla="*/ 275 h 499"/>
                  <a:gd name="T22" fmla="*/ 320 w 414"/>
                  <a:gd name="T23" fmla="*/ 166 h 499"/>
                  <a:gd name="T24" fmla="*/ 414 w 414"/>
                  <a:gd name="T25" fmla="*/ 0 h 499"/>
                  <a:gd name="T26" fmla="*/ 341 w 414"/>
                  <a:gd name="T27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4" h="499">
                    <a:moveTo>
                      <a:pt x="341" y="0"/>
                    </a:moveTo>
                    <a:cubicBezTo>
                      <a:pt x="325" y="54"/>
                      <a:pt x="297" y="88"/>
                      <a:pt x="268" y="123"/>
                    </a:cubicBezTo>
                    <a:cubicBezTo>
                      <a:pt x="237" y="156"/>
                      <a:pt x="207" y="196"/>
                      <a:pt x="185" y="250"/>
                    </a:cubicBezTo>
                    <a:cubicBezTo>
                      <a:pt x="167" y="293"/>
                      <a:pt x="164" y="320"/>
                      <a:pt x="161" y="344"/>
                    </a:cubicBezTo>
                    <a:cubicBezTo>
                      <a:pt x="158" y="369"/>
                      <a:pt x="155" y="392"/>
                      <a:pt x="118" y="438"/>
                    </a:cubicBezTo>
                    <a:cubicBezTo>
                      <a:pt x="118" y="438"/>
                      <a:pt x="63" y="438"/>
                      <a:pt x="0" y="438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37" y="499"/>
                      <a:pt x="81" y="499"/>
                      <a:pt x="133" y="499"/>
                    </a:cubicBezTo>
                    <a:cubicBezTo>
                      <a:pt x="142" y="499"/>
                      <a:pt x="152" y="496"/>
                      <a:pt x="158" y="490"/>
                    </a:cubicBezTo>
                    <a:cubicBezTo>
                      <a:pt x="222" y="420"/>
                      <a:pt x="225" y="390"/>
                      <a:pt x="228" y="351"/>
                    </a:cubicBezTo>
                    <a:cubicBezTo>
                      <a:pt x="231" y="332"/>
                      <a:pt x="234" y="308"/>
                      <a:pt x="249" y="275"/>
                    </a:cubicBezTo>
                    <a:cubicBezTo>
                      <a:pt x="268" y="229"/>
                      <a:pt x="295" y="196"/>
                      <a:pt x="320" y="166"/>
                    </a:cubicBezTo>
                    <a:cubicBezTo>
                      <a:pt x="358" y="121"/>
                      <a:pt x="395" y="76"/>
                      <a:pt x="414" y="0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E9E134D-391B-49A0-9D30-900DE06F2AED}"/>
                </a:ext>
              </a:extLst>
            </p:cNvPr>
            <p:cNvSpPr/>
            <p:nvPr/>
          </p:nvSpPr>
          <p:spPr>
            <a:xfrm>
              <a:off x="4805998" y="22240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13D5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313D51"/>
                  </a:solidFill>
                  <a:latin typeface="Agency FB" panose="020B0503020202020204" pitchFamily="34" charset="0"/>
                </a:rPr>
                <a:t>1</a:t>
              </a:r>
              <a:endParaRPr lang="zh-CN" altLang="en-US" sz="2000" b="1" dirty="0">
                <a:solidFill>
                  <a:srgbClr val="313D5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6D6AA17-7795-4271-AD23-E1D0E8B21F8F}"/>
                </a:ext>
              </a:extLst>
            </p:cNvPr>
            <p:cNvSpPr/>
            <p:nvPr/>
          </p:nvSpPr>
          <p:spPr>
            <a:xfrm>
              <a:off x="6901498" y="22240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13D5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313D51"/>
                  </a:solidFill>
                  <a:latin typeface="Agency FB" panose="020B0503020202020204" pitchFamily="34" charset="0"/>
                </a:rPr>
                <a:t>2</a:t>
              </a:r>
              <a:endParaRPr lang="zh-CN" altLang="en-US" sz="2000" b="1" dirty="0">
                <a:solidFill>
                  <a:srgbClr val="313D5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B5FD6CA7-014F-4A9C-959E-729053331403}"/>
                </a:ext>
              </a:extLst>
            </p:cNvPr>
            <p:cNvSpPr/>
            <p:nvPr/>
          </p:nvSpPr>
          <p:spPr>
            <a:xfrm>
              <a:off x="4972686" y="42433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13D5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313D51"/>
                  </a:solidFill>
                  <a:latin typeface="Agency FB" panose="020B0503020202020204" pitchFamily="34" charset="0"/>
                </a:rPr>
                <a:t>3</a:t>
              </a:r>
              <a:endParaRPr lang="zh-CN" altLang="en-US" sz="2000" b="1" dirty="0">
                <a:solidFill>
                  <a:srgbClr val="313D5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EFE9CCD8-41C6-4AB0-B9CB-47E40D53E4F6}"/>
                </a:ext>
              </a:extLst>
            </p:cNvPr>
            <p:cNvSpPr/>
            <p:nvPr/>
          </p:nvSpPr>
          <p:spPr>
            <a:xfrm>
              <a:off x="6749098" y="42433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13D5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313D51"/>
                  </a:solidFill>
                  <a:latin typeface="Agency FB" panose="020B0503020202020204" pitchFamily="34" charset="0"/>
                </a:rPr>
                <a:t>4</a:t>
              </a:r>
              <a:endParaRPr lang="zh-CN" altLang="en-US" sz="2000" b="1" dirty="0">
                <a:solidFill>
                  <a:srgbClr val="313D5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CC817E18-D857-40C5-8638-579E8ADDC7A9}"/>
                </a:ext>
              </a:extLst>
            </p:cNvPr>
            <p:cNvSpPr txBox="1"/>
            <p:nvPr/>
          </p:nvSpPr>
          <p:spPr>
            <a:xfrm>
              <a:off x="469270" y="1748805"/>
              <a:ext cx="2253331" cy="4316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defRPr sz="26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准确率</a:t>
              </a: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8C895EFF-6ADE-4AB2-A672-09F65358937C}"/>
                </a:ext>
              </a:extLst>
            </p:cNvPr>
            <p:cNvSpPr txBox="1"/>
            <p:nvPr/>
          </p:nvSpPr>
          <p:spPr>
            <a:xfrm>
              <a:off x="949777" y="2426005"/>
              <a:ext cx="3429182" cy="8248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所有的预测正确（正类负类）的占总的比重，准确率越高，意味着模型整体的预测准确程度。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4" name="TextBox 28">
              <a:extLst>
                <a:ext uri="{FF2B5EF4-FFF2-40B4-BE49-F238E27FC236}">
                  <a16:creationId xmlns:a16="http://schemas.microsoft.com/office/drawing/2014/main" id="{DB512389-B3F0-4A6D-BAD5-E408E1CC4B0D}"/>
                </a:ext>
              </a:extLst>
            </p:cNvPr>
            <p:cNvSpPr txBox="1"/>
            <p:nvPr/>
          </p:nvSpPr>
          <p:spPr>
            <a:xfrm>
              <a:off x="8299562" y="1742095"/>
              <a:ext cx="2253331" cy="4316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defRPr sz="26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召回率</a:t>
              </a:r>
            </a:p>
          </p:txBody>
        </p:sp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126F620D-60AB-4697-8E73-EF2555B457D8}"/>
                </a:ext>
              </a:extLst>
            </p:cNvPr>
            <p:cNvSpPr txBox="1"/>
            <p:nvPr/>
          </p:nvSpPr>
          <p:spPr>
            <a:xfrm>
              <a:off x="7817616" y="2426005"/>
              <a:ext cx="3499673" cy="8248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正确预测为正的占全部实际为正的比例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(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真正正确的占所有实际为正的比例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)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3E48FA51-4475-4A20-8F36-932A9BBD0D00}"/>
                </a:ext>
              </a:extLst>
            </p:cNvPr>
            <p:cNvSpPr txBox="1"/>
            <p:nvPr/>
          </p:nvSpPr>
          <p:spPr>
            <a:xfrm>
              <a:off x="469270" y="4255983"/>
              <a:ext cx="2253331" cy="4316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defRPr sz="26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查准率</a:t>
              </a:r>
            </a:p>
          </p:txBody>
        </p:sp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7DDEEDC5-05AB-49EA-9FE4-48E47BDEC6B5}"/>
                </a:ext>
              </a:extLst>
            </p:cNvPr>
            <p:cNvSpPr txBox="1"/>
            <p:nvPr/>
          </p:nvSpPr>
          <p:spPr>
            <a:xfrm>
              <a:off x="949777" y="4872275"/>
              <a:ext cx="3429182" cy="11078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正确预测为正的占全部预测为正的比例，（真正正确的占所有预测为正的比例），精确率越高，意味着正样本中预测准确度越高。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TextBox 28">
              <a:extLst>
                <a:ext uri="{FF2B5EF4-FFF2-40B4-BE49-F238E27FC236}">
                  <a16:creationId xmlns:a16="http://schemas.microsoft.com/office/drawing/2014/main" id="{7DD5631F-8AE3-4582-A855-94196382BB5C}"/>
                </a:ext>
              </a:extLst>
            </p:cNvPr>
            <p:cNvSpPr txBox="1"/>
            <p:nvPr/>
          </p:nvSpPr>
          <p:spPr>
            <a:xfrm>
              <a:off x="8604066" y="4255983"/>
              <a:ext cx="2253331" cy="4316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defRPr sz="26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F-score</a:t>
              </a:r>
              <a:endPara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9" name="TextBox 29">
              <a:extLst>
                <a:ext uri="{FF2B5EF4-FFF2-40B4-BE49-F238E27FC236}">
                  <a16:creationId xmlns:a16="http://schemas.microsoft.com/office/drawing/2014/main" id="{E83BFF60-57A9-4258-A399-4D34D63E953D}"/>
                </a:ext>
              </a:extLst>
            </p:cNvPr>
            <p:cNvSpPr txBox="1"/>
            <p:nvPr/>
          </p:nvSpPr>
          <p:spPr>
            <a:xfrm>
              <a:off x="7817616" y="4872275"/>
              <a:ext cx="3499673" cy="8248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F1-Score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作为综合指标，就是为了平衡准确率和召回率的影响，较为全面地评价一个分类器。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46102D1-F1D5-40C4-A7DE-82B7E068DC9D}"/>
                </a:ext>
              </a:extLst>
            </p:cNvPr>
            <p:cNvCxnSpPr/>
            <p:nvPr/>
          </p:nvCxnSpPr>
          <p:spPr>
            <a:xfrm flipV="1">
              <a:off x="5043329" y="1991252"/>
              <a:ext cx="0" cy="219136"/>
            </a:xfrm>
            <a:prstGeom prst="line">
              <a:avLst/>
            </a:prstGeom>
            <a:ln>
              <a:solidFill>
                <a:srgbClr val="433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D9C24CF-C5F6-4CC0-BE92-2ACC16ACB042}"/>
                </a:ext>
              </a:extLst>
            </p:cNvPr>
            <p:cNvCxnSpPr/>
            <p:nvPr/>
          </p:nvCxnSpPr>
          <p:spPr>
            <a:xfrm flipH="1">
              <a:off x="3110548" y="1991252"/>
              <a:ext cx="1938338" cy="0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6E2A3E1-868C-446A-966A-5FF01A7FEAFA}"/>
                </a:ext>
              </a:extLst>
            </p:cNvPr>
            <p:cNvCxnSpPr/>
            <p:nvPr/>
          </p:nvCxnSpPr>
          <p:spPr>
            <a:xfrm flipH="1">
              <a:off x="3110548" y="4480719"/>
              <a:ext cx="1862137" cy="0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B01CA4E-D7BD-4B5F-818F-6DBFCB908DAD}"/>
                </a:ext>
              </a:extLst>
            </p:cNvPr>
            <p:cNvCxnSpPr/>
            <p:nvPr/>
          </p:nvCxnSpPr>
          <p:spPr>
            <a:xfrm>
              <a:off x="7147559" y="1991252"/>
              <a:ext cx="1938338" cy="0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485F729-11A8-40F9-8058-EAEFDB93A106}"/>
                </a:ext>
              </a:extLst>
            </p:cNvPr>
            <p:cNvCxnSpPr/>
            <p:nvPr/>
          </p:nvCxnSpPr>
          <p:spPr>
            <a:xfrm>
              <a:off x="7223760" y="4480719"/>
              <a:ext cx="1862137" cy="0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6BFD431-FE09-4E88-9EDB-E9BBA4F4AB7A}"/>
                </a:ext>
              </a:extLst>
            </p:cNvPr>
            <p:cNvCxnSpPr/>
            <p:nvPr/>
          </p:nvCxnSpPr>
          <p:spPr>
            <a:xfrm flipV="1">
              <a:off x="7147559" y="1991252"/>
              <a:ext cx="0" cy="219136"/>
            </a:xfrm>
            <a:prstGeom prst="line">
              <a:avLst/>
            </a:prstGeom>
            <a:ln>
              <a:solidFill>
                <a:srgbClr val="433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74E04F03-D1DB-4CFC-B876-C2CFA0FAC4D0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01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72E7A29-EE65-460C-9F9D-DFC51630227A}"/>
              </a:ext>
            </a:extLst>
          </p:cNvPr>
          <p:cNvGrpSpPr/>
          <p:nvPr/>
        </p:nvGrpSpPr>
        <p:grpSpPr>
          <a:xfrm>
            <a:off x="1876539" y="2291392"/>
            <a:ext cx="2086877" cy="2350712"/>
            <a:chOff x="1474030" y="1802903"/>
            <a:chExt cx="3200686" cy="5501360"/>
          </a:xfrm>
        </p:grpSpPr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749A38D8-1820-4010-961A-08BAA7AEA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30" y="1802903"/>
              <a:ext cx="3200686" cy="5501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dirty="0"/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40CE2FB-100F-4D3E-A0AE-E27D65E1A31B}"/>
                </a:ext>
              </a:extLst>
            </p:cNvPr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3C3A99D1-929B-4C4F-A9C2-CB9931F2B66D}"/>
                </a:ext>
              </a:extLst>
            </p:cNvPr>
            <p:cNvSpPr txBox="1"/>
            <p:nvPr/>
          </p:nvSpPr>
          <p:spPr>
            <a:xfrm>
              <a:off x="1597303" y="1932923"/>
              <a:ext cx="945313" cy="11653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04</a:t>
              </a:r>
            </a:p>
          </p:txBody>
        </p:sp>
        <p:grpSp>
          <p:nvGrpSpPr>
            <p:cNvPr id="22" name="组合 216">
              <a:extLst>
                <a:ext uri="{FF2B5EF4-FFF2-40B4-BE49-F238E27FC236}">
                  <a16:creationId xmlns:a16="http://schemas.microsoft.com/office/drawing/2014/main" id="{04C0BA6C-EF50-4D2D-AD83-80E3EAF0A1F1}"/>
                </a:ext>
              </a:extLst>
            </p:cNvPr>
            <p:cNvGrpSpPr/>
            <p:nvPr/>
          </p:nvGrpSpPr>
          <p:grpSpPr bwMode="auto">
            <a:xfrm>
              <a:off x="3418671" y="2020571"/>
              <a:ext cx="741817" cy="860773"/>
              <a:chOff x="3192308" y="2139920"/>
              <a:chExt cx="1221776" cy="1418344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Freeform 74">
                <a:extLst>
                  <a:ext uri="{FF2B5EF4-FFF2-40B4-BE49-F238E27FC236}">
                    <a16:creationId xmlns:a16="http://schemas.microsoft.com/office/drawing/2014/main" id="{E6842FD6-D1FF-4C04-857A-170F76851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Freeform 75">
                <a:extLst>
                  <a:ext uri="{FF2B5EF4-FFF2-40B4-BE49-F238E27FC236}">
                    <a16:creationId xmlns:a16="http://schemas.microsoft.com/office/drawing/2014/main" id="{6A61AC59-F101-4702-8E65-9DE97FEC3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6621" y="2139920"/>
                <a:ext cx="1077463" cy="1418344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Freeform 76">
                <a:extLst>
                  <a:ext uri="{FF2B5EF4-FFF2-40B4-BE49-F238E27FC236}">
                    <a16:creationId xmlns:a16="http://schemas.microsoft.com/office/drawing/2014/main" id="{A89DAFD7-21F9-4A97-9B16-DF2A2E66C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Rectangle 77">
                <a:extLst>
                  <a:ext uri="{FF2B5EF4-FFF2-40B4-BE49-F238E27FC236}">
                    <a16:creationId xmlns:a16="http://schemas.microsoft.com/office/drawing/2014/main" id="{645A1449-61C0-42E0-B516-FF350E061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4BF04DC8-E9E5-4A9A-B74D-C8ACA1E155A9}"/>
                  </a:ext>
                </a:extLst>
              </p:cNvPr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F8883834-5B2E-4258-99EF-CED6021FD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4A73688-5558-48CA-8B14-C26D2A99B670}"/>
                </a:ext>
              </a:extLst>
            </p:cNvPr>
            <p:cNvSpPr/>
            <p:nvPr/>
          </p:nvSpPr>
          <p:spPr>
            <a:xfrm>
              <a:off x="2004142" y="3415736"/>
              <a:ext cx="1856704" cy="10072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44C8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性能评估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1472312-3504-4CD4-843A-3932AE72A548}"/>
                </a:ext>
              </a:extLst>
            </p:cNvPr>
            <p:cNvCxnSpPr/>
            <p:nvPr/>
          </p:nvCxnSpPr>
          <p:spPr>
            <a:xfrm>
              <a:off x="2613968" y="4389022"/>
              <a:ext cx="586432" cy="0"/>
            </a:xfrm>
            <a:prstGeom prst="line">
              <a:avLst/>
            </a:prstGeom>
            <a:ln w="38100">
              <a:solidFill>
                <a:srgbClr val="244C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6451CFEA-8CCE-4AD6-B6CB-B79A6A6D8CCF}"/>
              </a:ext>
            </a:extLst>
          </p:cNvPr>
          <p:cNvSpPr txBox="1"/>
          <p:nvPr/>
        </p:nvSpPr>
        <p:spPr>
          <a:xfrm>
            <a:off x="1967367" y="3578066"/>
            <a:ext cx="1789499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Accuracy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准确率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Recall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召回率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Precision 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查准率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itchFamily="18" charset="0"/>
              </a:rPr>
              <a:t>F-score  </a:t>
            </a:r>
          </a:p>
        </p:txBody>
      </p:sp>
      <p:sp>
        <p:nvSpPr>
          <p:cNvPr id="43" name="标题 4">
            <a:extLst>
              <a:ext uri="{FF2B5EF4-FFF2-40B4-BE49-F238E27FC236}">
                <a16:creationId xmlns:a16="http://schemas.microsoft.com/office/drawing/2014/main" id="{F21DB59F-98BA-48C9-AFFE-0B45663E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8" y="752801"/>
            <a:ext cx="4160782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3.CNN</a:t>
            </a:r>
            <a:r>
              <a:rPr lang="zh-CN" altLang="en-US" dirty="0"/>
              <a:t>算法实践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8889B-AFBC-4209-968D-C5A72BC34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58" y="588213"/>
            <a:ext cx="4857333" cy="573031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41BEA5F-7BE5-4864-8EF3-82AAB8E069CC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58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577250" y="3493882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656499" y="3723973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导入数据与定位电极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044977" y="1208931"/>
            <a:ext cx="698324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DC979B1C-BE4E-474B-B47C-3827A808B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782" y="1315167"/>
            <a:ext cx="6728273" cy="489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01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7CDB02-7C62-40B4-A0A4-431ACEC25FC2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03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下周工作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C84B5-D64D-4D42-9F35-B9860478C812}"/>
              </a:ext>
            </a:extLst>
          </p:cNvPr>
          <p:cNvSpPr txBox="1"/>
          <p:nvPr/>
        </p:nvSpPr>
        <p:spPr>
          <a:xfrm>
            <a:off x="6194528" y="5429765"/>
            <a:ext cx="555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思源黑体" panose="020B0500000000000000"/>
              </a:rPr>
              <a:t>将数据集更换为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</a:rPr>
              <a:t>200</a:t>
            </a:r>
            <a:r>
              <a:rPr lang="en-US" altLang="zh-CN" dirty="0">
                <a:ea typeface="思源黑体" panose="020B0500000000000000"/>
              </a:rPr>
              <a:t>8</a:t>
            </a:r>
            <a:r>
              <a:rPr lang="zh-CN" altLang="en-US" dirty="0">
                <a:ea typeface="思源黑体" panose="020B0500000000000000"/>
              </a:rPr>
              <a:t>年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BCI</a:t>
            </a:r>
            <a:r>
              <a:rPr lang="zh-CN" altLang="en-US" dirty="0">
                <a:ea typeface="思源黑体" panose="020B0500000000000000"/>
              </a:rPr>
              <a:t>竞赛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IV-2a</a:t>
            </a:r>
            <a:r>
              <a:rPr lang="zh-CN" altLang="en-US" dirty="0">
                <a:ea typeface="思源黑体" panose="020B0500000000000000"/>
              </a:rPr>
              <a:t>脑电数据集（五类运动想象分类任务）对此</a:t>
            </a:r>
            <a:r>
              <a:rPr lang="en-US" altLang="zh-CN" dirty="0">
                <a:latin typeface="Times New Roman" panose="02020603050405020304" pitchFamily="18" charset="0"/>
                <a:ea typeface="思源黑体" panose="020B0500000000000000"/>
                <a:cs typeface="Times New Roman" panose="02020603050405020304" pitchFamily="18" charset="0"/>
              </a:rPr>
              <a:t>CNN</a:t>
            </a:r>
            <a:r>
              <a:rPr lang="zh-CN" altLang="en-US" dirty="0">
                <a:ea typeface="思源黑体" panose="020B0500000000000000"/>
              </a:rPr>
              <a:t>网络结构进行验证。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A6A8178-C334-4CF5-A0B4-308C8C0C0677}"/>
              </a:ext>
            </a:extLst>
          </p:cNvPr>
          <p:cNvSpPr/>
          <p:nvPr/>
        </p:nvSpPr>
        <p:spPr>
          <a:xfrm>
            <a:off x="4978965" y="2075680"/>
            <a:ext cx="767152" cy="767152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01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C319A11-1A77-4EAB-BA4E-E174F5A76059}"/>
              </a:ext>
            </a:extLst>
          </p:cNvPr>
          <p:cNvSpPr/>
          <p:nvPr/>
        </p:nvSpPr>
        <p:spPr>
          <a:xfrm>
            <a:off x="4978965" y="2991053"/>
            <a:ext cx="767152" cy="767152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01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330B180-6332-4ACA-B537-D14A78CCBBA4}"/>
              </a:ext>
            </a:extLst>
          </p:cNvPr>
          <p:cNvSpPr/>
          <p:nvPr/>
        </p:nvSpPr>
        <p:spPr>
          <a:xfrm>
            <a:off x="4978965" y="3896051"/>
            <a:ext cx="767152" cy="767152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01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5DB64C2-A4BD-43E6-B6F5-23ED0940DA10}"/>
              </a:ext>
            </a:extLst>
          </p:cNvPr>
          <p:cNvSpPr/>
          <p:nvPr/>
        </p:nvSpPr>
        <p:spPr>
          <a:xfrm>
            <a:off x="4978965" y="4787219"/>
            <a:ext cx="767152" cy="767152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01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椭圆 18">
            <a:extLst>
              <a:ext uri="{FF2B5EF4-FFF2-40B4-BE49-F238E27FC236}">
                <a16:creationId xmlns:a16="http://schemas.microsoft.com/office/drawing/2014/main" id="{3BC16C16-62AD-45D6-A606-C7CA3CFA9506}"/>
              </a:ext>
            </a:extLst>
          </p:cNvPr>
          <p:cNvSpPr/>
          <p:nvPr/>
        </p:nvSpPr>
        <p:spPr>
          <a:xfrm flipH="1">
            <a:off x="4440601" y="2347564"/>
            <a:ext cx="233434" cy="223381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/>
          </a:p>
        </p:txBody>
      </p:sp>
      <p:sp>
        <p:nvSpPr>
          <p:cNvPr id="13" name="椭圆 18">
            <a:extLst>
              <a:ext uri="{FF2B5EF4-FFF2-40B4-BE49-F238E27FC236}">
                <a16:creationId xmlns:a16="http://schemas.microsoft.com/office/drawing/2014/main" id="{494FE664-6C20-4FA4-9298-C28ABF512B0A}"/>
              </a:ext>
            </a:extLst>
          </p:cNvPr>
          <p:cNvSpPr/>
          <p:nvPr/>
        </p:nvSpPr>
        <p:spPr>
          <a:xfrm flipH="1">
            <a:off x="4440601" y="3262937"/>
            <a:ext cx="233434" cy="223381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/>
          </a:p>
        </p:txBody>
      </p:sp>
      <p:sp>
        <p:nvSpPr>
          <p:cNvPr id="14" name="椭圆 18">
            <a:extLst>
              <a:ext uri="{FF2B5EF4-FFF2-40B4-BE49-F238E27FC236}">
                <a16:creationId xmlns:a16="http://schemas.microsoft.com/office/drawing/2014/main" id="{21C7AE40-8312-4FEE-9A4B-DBF3D07ABA31}"/>
              </a:ext>
            </a:extLst>
          </p:cNvPr>
          <p:cNvSpPr/>
          <p:nvPr/>
        </p:nvSpPr>
        <p:spPr>
          <a:xfrm flipH="1">
            <a:off x="4440601" y="4167935"/>
            <a:ext cx="233434" cy="223381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/>
          </a:p>
        </p:txBody>
      </p:sp>
      <p:sp>
        <p:nvSpPr>
          <p:cNvPr id="15" name="椭圆 18">
            <a:extLst>
              <a:ext uri="{FF2B5EF4-FFF2-40B4-BE49-F238E27FC236}">
                <a16:creationId xmlns:a16="http://schemas.microsoft.com/office/drawing/2014/main" id="{EE910267-5B51-47C9-BB54-F8C0C621E690}"/>
              </a:ext>
            </a:extLst>
          </p:cNvPr>
          <p:cNvSpPr/>
          <p:nvPr/>
        </p:nvSpPr>
        <p:spPr>
          <a:xfrm flipH="1">
            <a:off x="4440601" y="5059103"/>
            <a:ext cx="233434" cy="223381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/>
          </a:p>
        </p:txBody>
      </p:sp>
      <p:sp>
        <p:nvSpPr>
          <p:cNvPr id="16" name="椭圆 20">
            <a:extLst>
              <a:ext uri="{FF2B5EF4-FFF2-40B4-BE49-F238E27FC236}">
                <a16:creationId xmlns:a16="http://schemas.microsoft.com/office/drawing/2014/main" id="{C7F0C532-252F-42AB-A242-BDA5E7B5EDB0}"/>
              </a:ext>
            </a:extLst>
          </p:cNvPr>
          <p:cNvSpPr/>
          <p:nvPr/>
        </p:nvSpPr>
        <p:spPr>
          <a:xfrm>
            <a:off x="5192245" y="2288960"/>
            <a:ext cx="340591" cy="340591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椭圆 21">
            <a:extLst>
              <a:ext uri="{FF2B5EF4-FFF2-40B4-BE49-F238E27FC236}">
                <a16:creationId xmlns:a16="http://schemas.microsoft.com/office/drawing/2014/main" id="{6DB2AD40-C5E8-4BAB-9658-A0CDC9E340A2}"/>
              </a:ext>
            </a:extLst>
          </p:cNvPr>
          <p:cNvSpPr/>
          <p:nvPr/>
        </p:nvSpPr>
        <p:spPr>
          <a:xfrm>
            <a:off x="5192245" y="3231225"/>
            <a:ext cx="340591" cy="286810"/>
          </a:xfrm>
          <a:custGeom>
            <a:avLst/>
            <a:gdLst>
              <a:gd name="connsiteX0" fmla="*/ 101864 w 331753"/>
              <a:gd name="connsiteY0" fmla="*/ 180944 h 279369"/>
              <a:gd name="connsiteX1" fmla="*/ 100574 w 331753"/>
              <a:gd name="connsiteY1" fmla="*/ 182229 h 279369"/>
              <a:gd name="connsiteX2" fmla="*/ 99284 w 331753"/>
              <a:gd name="connsiteY2" fmla="*/ 182229 h 279369"/>
              <a:gd name="connsiteX3" fmla="*/ 90255 w 331753"/>
              <a:gd name="connsiteY3" fmla="*/ 191225 h 279369"/>
              <a:gd name="connsiteX4" fmla="*/ 83806 w 331753"/>
              <a:gd name="connsiteY4" fmla="*/ 197651 h 279369"/>
              <a:gd name="connsiteX5" fmla="*/ 82516 w 331753"/>
              <a:gd name="connsiteY5" fmla="*/ 200221 h 279369"/>
              <a:gd name="connsiteX6" fmla="*/ 83806 w 331753"/>
              <a:gd name="connsiteY6" fmla="*/ 202791 h 279369"/>
              <a:gd name="connsiteX7" fmla="*/ 143139 w 331753"/>
              <a:gd name="connsiteY7" fmla="*/ 261907 h 279369"/>
              <a:gd name="connsiteX8" fmla="*/ 145718 w 331753"/>
              <a:gd name="connsiteY8" fmla="*/ 261907 h 279369"/>
              <a:gd name="connsiteX9" fmla="*/ 148298 w 331753"/>
              <a:gd name="connsiteY9" fmla="*/ 261907 h 279369"/>
              <a:gd name="connsiteX10" fmla="*/ 156037 w 331753"/>
              <a:gd name="connsiteY10" fmla="*/ 252911 h 279369"/>
              <a:gd name="connsiteX11" fmla="*/ 163776 w 331753"/>
              <a:gd name="connsiteY11" fmla="*/ 245200 h 279369"/>
              <a:gd name="connsiteX12" fmla="*/ 163776 w 331753"/>
              <a:gd name="connsiteY12" fmla="*/ 241345 h 279369"/>
              <a:gd name="connsiteX13" fmla="*/ 104443 w 331753"/>
              <a:gd name="connsiteY13" fmla="*/ 182229 h 279369"/>
              <a:gd name="connsiteX14" fmla="*/ 101864 w 331753"/>
              <a:gd name="connsiteY14" fmla="*/ 180944 h 279369"/>
              <a:gd name="connsiteX15" fmla="*/ 137384 w 331753"/>
              <a:gd name="connsiteY15" fmla="*/ 63469 h 279369"/>
              <a:gd name="connsiteX16" fmla="*/ 58703 w 331753"/>
              <a:gd name="connsiteY16" fmla="*/ 141513 h 279369"/>
              <a:gd name="connsiteX17" fmla="*/ 87080 w 331753"/>
              <a:gd name="connsiteY17" fmla="*/ 171430 h 279369"/>
              <a:gd name="connsiteX18" fmla="*/ 88369 w 331753"/>
              <a:gd name="connsiteY18" fmla="*/ 170129 h 279369"/>
              <a:gd name="connsiteX19" fmla="*/ 94819 w 331753"/>
              <a:gd name="connsiteY19" fmla="*/ 166227 h 279369"/>
              <a:gd name="connsiteX20" fmla="*/ 96108 w 331753"/>
              <a:gd name="connsiteY20" fmla="*/ 166227 h 279369"/>
              <a:gd name="connsiteX21" fmla="*/ 98688 w 331753"/>
              <a:gd name="connsiteY21" fmla="*/ 164926 h 279369"/>
              <a:gd name="connsiteX22" fmla="*/ 102558 w 331753"/>
              <a:gd name="connsiteY22" fmla="*/ 164926 h 279369"/>
              <a:gd name="connsiteX23" fmla="*/ 105137 w 331753"/>
              <a:gd name="connsiteY23" fmla="*/ 164926 h 279369"/>
              <a:gd name="connsiteX24" fmla="*/ 106427 w 331753"/>
              <a:gd name="connsiteY24" fmla="*/ 164926 h 279369"/>
              <a:gd name="connsiteX25" fmla="*/ 107717 w 331753"/>
              <a:gd name="connsiteY25" fmla="*/ 166227 h 279369"/>
              <a:gd name="connsiteX26" fmla="*/ 109007 w 331753"/>
              <a:gd name="connsiteY26" fmla="*/ 166227 h 279369"/>
              <a:gd name="connsiteX27" fmla="*/ 111587 w 331753"/>
              <a:gd name="connsiteY27" fmla="*/ 167527 h 279369"/>
              <a:gd name="connsiteX28" fmla="*/ 112876 w 331753"/>
              <a:gd name="connsiteY28" fmla="*/ 167527 h 279369"/>
              <a:gd name="connsiteX29" fmla="*/ 115456 w 331753"/>
              <a:gd name="connsiteY29" fmla="*/ 170129 h 279369"/>
              <a:gd name="connsiteX30" fmla="*/ 174789 w 331753"/>
              <a:gd name="connsiteY30" fmla="*/ 231263 h 279369"/>
              <a:gd name="connsiteX31" fmla="*/ 179949 w 331753"/>
              <a:gd name="connsiteY31" fmla="*/ 250774 h 279369"/>
              <a:gd name="connsiteX32" fmla="*/ 178659 w 331753"/>
              <a:gd name="connsiteY32" fmla="*/ 253376 h 279369"/>
              <a:gd name="connsiteX33" fmla="*/ 177369 w 331753"/>
              <a:gd name="connsiteY33" fmla="*/ 254676 h 279369"/>
              <a:gd name="connsiteX34" fmla="*/ 176079 w 331753"/>
              <a:gd name="connsiteY34" fmla="*/ 255977 h 279369"/>
              <a:gd name="connsiteX35" fmla="*/ 174789 w 331753"/>
              <a:gd name="connsiteY35" fmla="*/ 257278 h 279369"/>
              <a:gd name="connsiteX36" fmla="*/ 173499 w 331753"/>
              <a:gd name="connsiteY36" fmla="*/ 258578 h 279369"/>
              <a:gd name="connsiteX37" fmla="*/ 179949 w 331753"/>
              <a:gd name="connsiteY37" fmla="*/ 263781 h 279369"/>
              <a:gd name="connsiteX38" fmla="*/ 179949 w 331753"/>
              <a:gd name="connsiteY38" fmla="*/ 265082 h 279369"/>
              <a:gd name="connsiteX39" fmla="*/ 182528 w 331753"/>
              <a:gd name="connsiteY39" fmla="*/ 263781 h 279369"/>
              <a:gd name="connsiteX40" fmla="*/ 241861 w 331753"/>
              <a:gd name="connsiteY40" fmla="*/ 202647 h 279369"/>
              <a:gd name="connsiteX41" fmla="*/ 241861 w 331753"/>
              <a:gd name="connsiteY41" fmla="*/ 197444 h 279369"/>
              <a:gd name="connsiteX42" fmla="*/ 177369 w 331753"/>
              <a:gd name="connsiteY42" fmla="*/ 132408 h 279369"/>
              <a:gd name="connsiteX43" fmla="*/ 150282 w 331753"/>
              <a:gd name="connsiteY43" fmla="*/ 159723 h 279369"/>
              <a:gd name="connsiteX44" fmla="*/ 147702 w 331753"/>
              <a:gd name="connsiteY44" fmla="*/ 161024 h 279369"/>
              <a:gd name="connsiteX45" fmla="*/ 146412 w 331753"/>
              <a:gd name="connsiteY45" fmla="*/ 162324 h 279369"/>
              <a:gd name="connsiteX46" fmla="*/ 143833 w 331753"/>
              <a:gd name="connsiteY46" fmla="*/ 163625 h 279369"/>
              <a:gd name="connsiteX47" fmla="*/ 141253 w 331753"/>
              <a:gd name="connsiteY47" fmla="*/ 163625 h 279369"/>
              <a:gd name="connsiteX48" fmla="*/ 138673 w 331753"/>
              <a:gd name="connsiteY48" fmla="*/ 164926 h 279369"/>
              <a:gd name="connsiteX49" fmla="*/ 129644 w 331753"/>
              <a:gd name="connsiteY49" fmla="*/ 162324 h 279369"/>
              <a:gd name="connsiteX50" fmla="*/ 127065 w 331753"/>
              <a:gd name="connsiteY50" fmla="*/ 159723 h 279369"/>
              <a:gd name="connsiteX51" fmla="*/ 111587 w 331753"/>
              <a:gd name="connsiteY51" fmla="*/ 144114 h 279369"/>
              <a:gd name="connsiteX52" fmla="*/ 111587 w 331753"/>
              <a:gd name="connsiteY52" fmla="*/ 120701 h 279369"/>
              <a:gd name="connsiteX53" fmla="*/ 152862 w 331753"/>
              <a:gd name="connsiteY53" fmla="*/ 79078 h 279369"/>
              <a:gd name="connsiteX54" fmla="*/ 137384 w 331753"/>
              <a:gd name="connsiteY54" fmla="*/ 63469 h 279369"/>
              <a:gd name="connsiteX55" fmla="*/ 195676 w 331753"/>
              <a:gd name="connsiteY55" fmla="*/ 58706 h 279369"/>
              <a:gd name="connsiteX56" fmla="*/ 122203 w 331753"/>
              <a:gd name="connsiteY56" fmla="*/ 131257 h 279369"/>
              <a:gd name="connsiteX57" fmla="*/ 122203 w 331753"/>
              <a:gd name="connsiteY57" fmla="*/ 132553 h 279369"/>
              <a:gd name="connsiteX58" fmla="*/ 138960 w 331753"/>
              <a:gd name="connsiteY58" fmla="*/ 149395 h 279369"/>
              <a:gd name="connsiteX59" fmla="*/ 140249 w 331753"/>
              <a:gd name="connsiteY59" fmla="*/ 148099 h 279369"/>
              <a:gd name="connsiteX60" fmla="*/ 172474 w 331753"/>
              <a:gd name="connsiteY60" fmla="*/ 115710 h 279369"/>
              <a:gd name="connsiteX61" fmla="*/ 184075 w 331753"/>
              <a:gd name="connsiteY61" fmla="*/ 104050 h 279369"/>
              <a:gd name="connsiteX62" fmla="*/ 195676 w 331753"/>
              <a:gd name="connsiteY62" fmla="*/ 104050 h 279369"/>
              <a:gd name="connsiteX63" fmla="*/ 198254 w 331753"/>
              <a:gd name="connsiteY63" fmla="*/ 109233 h 279369"/>
              <a:gd name="connsiteX64" fmla="*/ 195676 w 331753"/>
              <a:gd name="connsiteY64" fmla="*/ 114415 h 279369"/>
              <a:gd name="connsiteX65" fmla="*/ 187942 w 331753"/>
              <a:gd name="connsiteY65" fmla="*/ 120893 h 279369"/>
              <a:gd name="connsiteX66" fmla="*/ 238213 w 331753"/>
              <a:gd name="connsiteY66" fmla="*/ 171419 h 279369"/>
              <a:gd name="connsiteX67" fmla="*/ 273016 w 331753"/>
              <a:gd name="connsiteY67" fmla="*/ 136439 h 279369"/>
              <a:gd name="connsiteX68" fmla="*/ 195676 w 331753"/>
              <a:gd name="connsiteY68" fmla="*/ 58706 h 279369"/>
              <a:gd name="connsiteX69" fmla="*/ 93282 w 331753"/>
              <a:gd name="connsiteY69" fmla="*/ 19019 h 279369"/>
              <a:gd name="connsiteX70" fmla="*/ 89395 w 331753"/>
              <a:gd name="connsiteY70" fmla="*/ 20330 h 279369"/>
              <a:gd name="connsiteX71" fmla="*/ 16844 w 331753"/>
              <a:gd name="connsiteY71" fmla="*/ 95035 h 279369"/>
              <a:gd name="connsiteX72" fmla="*/ 15548 w 331753"/>
              <a:gd name="connsiteY72" fmla="*/ 100277 h 279369"/>
              <a:gd name="connsiteX73" fmla="*/ 46642 w 331753"/>
              <a:gd name="connsiteY73" fmla="*/ 131732 h 279369"/>
              <a:gd name="connsiteX74" fmla="*/ 126966 w 331753"/>
              <a:gd name="connsiteY74" fmla="*/ 51784 h 279369"/>
              <a:gd name="connsiteX75" fmla="*/ 95873 w 331753"/>
              <a:gd name="connsiteY75" fmla="*/ 20330 h 279369"/>
              <a:gd name="connsiteX76" fmla="*/ 93282 w 331753"/>
              <a:gd name="connsiteY76" fmla="*/ 19019 h 279369"/>
              <a:gd name="connsiteX77" fmla="*/ 239847 w 331753"/>
              <a:gd name="connsiteY77" fmla="*/ 15844 h 279369"/>
              <a:gd name="connsiteX78" fmla="*/ 237270 w 331753"/>
              <a:gd name="connsiteY78" fmla="*/ 17133 h 279369"/>
              <a:gd name="connsiteX79" fmla="*/ 206341 w 331753"/>
              <a:gd name="connsiteY79" fmla="*/ 46772 h 279369"/>
              <a:gd name="connsiteX80" fmla="*/ 283662 w 331753"/>
              <a:gd name="connsiteY80" fmla="*/ 125382 h 279369"/>
              <a:gd name="connsiteX81" fmla="*/ 314590 w 331753"/>
              <a:gd name="connsiteY81" fmla="*/ 94454 h 279369"/>
              <a:gd name="connsiteX82" fmla="*/ 315879 w 331753"/>
              <a:gd name="connsiteY82" fmla="*/ 93165 h 279369"/>
              <a:gd name="connsiteX83" fmla="*/ 314590 w 331753"/>
              <a:gd name="connsiteY83" fmla="*/ 90588 h 279369"/>
              <a:gd name="connsiteX84" fmla="*/ 241136 w 331753"/>
              <a:gd name="connsiteY84" fmla="*/ 17133 h 279369"/>
              <a:gd name="connsiteX85" fmla="*/ 239847 w 331753"/>
              <a:gd name="connsiteY85" fmla="*/ 15844 h 279369"/>
              <a:gd name="connsiteX86" fmla="*/ 239005 w 331753"/>
              <a:gd name="connsiteY86" fmla="*/ 0 h 279369"/>
              <a:gd name="connsiteX87" fmla="*/ 252625 w 331753"/>
              <a:gd name="connsiteY87" fmla="*/ 4855 h 279369"/>
              <a:gd name="connsiteX88" fmla="*/ 325267 w 331753"/>
              <a:gd name="connsiteY88" fmla="*/ 78663 h 279369"/>
              <a:gd name="connsiteX89" fmla="*/ 331753 w 331753"/>
              <a:gd name="connsiteY89" fmla="*/ 91612 h 279369"/>
              <a:gd name="connsiteX90" fmla="*/ 326564 w 331753"/>
              <a:gd name="connsiteY90" fmla="*/ 105856 h 279369"/>
              <a:gd name="connsiteX91" fmla="*/ 290243 w 331753"/>
              <a:gd name="connsiteY91" fmla="*/ 142112 h 279369"/>
              <a:gd name="connsiteX92" fmla="*/ 250031 w 331753"/>
              <a:gd name="connsiteY92" fmla="*/ 182253 h 279369"/>
              <a:gd name="connsiteX93" fmla="*/ 253922 w 331753"/>
              <a:gd name="connsiteY93" fmla="*/ 186138 h 279369"/>
              <a:gd name="connsiteX94" fmla="*/ 253922 w 331753"/>
              <a:gd name="connsiteY94" fmla="*/ 213330 h 279369"/>
              <a:gd name="connsiteX95" fmla="*/ 194252 w 331753"/>
              <a:gd name="connsiteY95" fmla="*/ 272895 h 279369"/>
              <a:gd name="connsiteX96" fmla="*/ 181280 w 331753"/>
              <a:gd name="connsiteY96" fmla="*/ 279369 h 279369"/>
              <a:gd name="connsiteX97" fmla="*/ 169605 w 331753"/>
              <a:gd name="connsiteY97" fmla="*/ 274190 h 279369"/>
              <a:gd name="connsiteX98" fmla="*/ 163120 w 331753"/>
              <a:gd name="connsiteY98" fmla="*/ 269010 h 279369"/>
              <a:gd name="connsiteX99" fmla="*/ 159228 w 331753"/>
              <a:gd name="connsiteY99" fmla="*/ 271600 h 279369"/>
              <a:gd name="connsiteX100" fmla="*/ 146256 w 331753"/>
              <a:gd name="connsiteY100" fmla="*/ 276779 h 279369"/>
              <a:gd name="connsiteX101" fmla="*/ 133284 w 331753"/>
              <a:gd name="connsiteY101" fmla="*/ 271600 h 279369"/>
              <a:gd name="connsiteX102" fmla="*/ 73614 w 331753"/>
              <a:gd name="connsiteY102" fmla="*/ 212036 h 279369"/>
              <a:gd name="connsiteX103" fmla="*/ 68426 w 331753"/>
              <a:gd name="connsiteY103" fmla="*/ 199087 h 279369"/>
              <a:gd name="connsiteX104" fmla="*/ 73614 w 331753"/>
              <a:gd name="connsiteY104" fmla="*/ 186138 h 279369"/>
              <a:gd name="connsiteX105" fmla="*/ 74911 w 331753"/>
              <a:gd name="connsiteY105" fmla="*/ 183548 h 279369"/>
              <a:gd name="connsiteX106" fmla="*/ 76209 w 331753"/>
              <a:gd name="connsiteY106" fmla="*/ 182253 h 279369"/>
              <a:gd name="connsiteX107" fmla="*/ 42482 w 331753"/>
              <a:gd name="connsiteY107" fmla="*/ 148587 h 279369"/>
              <a:gd name="connsiteX108" fmla="*/ 42482 w 331753"/>
              <a:gd name="connsiteY108" fmla="*/ 147292 h 279369"/>
              <a:gd name="connsiteX109" fmla="*/ 4864 w 331753"/>
              <a:gd name="connsiteY109" fmla="*/ 111035 h 279369"/>
              <a:gd name="connsiteX110" fmla="*/ 4864 w 331753"/>
              <a:gd name="connsiteY110" fmla="*/ 83843 h 279369"/>
              <a:gd name="connsiteX111" fmla="*/ 77506 w 331753"/>
              <a:gd name="connsiteY111" fmla="*/ 10035 h 279369"/>
              <a:gd name="connsiteX112" fmla="*/ 106044 w 331753"/>
              <a:gd name="connsiteY112" fmla="*/ 10035 h 279369"/>
              <a:gd name="connsiteX113" fmla="*/ 142365 w 331753"/>
              <a:gd name="connsiteY113" fmla="*/ 46291 h 279369"/>
              <a:gd name="connsiteX114" fmla="*/ 163120 w 331753"/>
              <a:gd name="connsiteY114" fmla="*/ 67009 h 279369"/>
              <a:gd name="connsiteX115" fmla="*/ 189063 w 331753"/>
              <a:gd name="connsiteY115" fmla="*/ 41112 h 279369"/>
              <a:gd name="connsiteX116" fmla="*/ 225384 w 331753"/>
              <a:gd name="connsiteY116" fmla="*/ 4855 h 279369"/>
              <a:gd name="connsiteX117" fmla="*/ 239005 w 331753"/>
              <a:gd name="connsiteY117" fmla="*/ 0 h 27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31753" h="279369">
                <a:moveTo>
                  <a:pt x="101864" y="180944"/>
                </a:moveTo>
                <a:cubicBezTo>
                  <a:pt x="101864" y="180944"/>
                  <a:pt x="100574" y="180944"/>
                  <a:pt x="100574" y="182229"/>
                </a:cubicBezTo>
                <a:cubicBezTo>
                  <a:pt x="100574" y="182229"/>
                  <a:pt x="100574" y="182229"/>
                  <a:pt x="99284" y="182229"/>
                </a:cubicBezTo>
                <a:cubicBezTo>
                  <a:pt x="99284" y="182229"/>
                  <a:pt x="99284" y="182229"/>
                  <a:pt x="90255" y="191225"/>
                </a:cubicBezTo>
                <a:cubicBezTo>
                  <a:pt x="90255" y="191225"/>
                  <a:pt x="90255" y="191225"/>
                  <a:pt x="83806" y="197651"/>
                </a:cubicBezTo>
                <a:cubicBezTo>
                  <a:pt x="82516" y="198936"/>
                  <a:pt x="82516" y="200221"/>
                  <a:pt x="82516" y="200221"/>
                </a:cubicBezTo>
                <a:cubicBezTo>
                  <a:pt x="82516" y="200221"/>
                  <a:pt x="82516" y="201506"/>
                  <a:pt x="83806" y="202791"/>
                </a:cubicBezTo>
                <a:cubicBezTo>
                  <a:pt x="83806" y="202791"/>
                  <a:pt x="83806" y="202791"/>
                  <a:pt x="143139" y="261907"/>
                </a:cubicBezTo>
                <a:cubicBezTo>
                  <a:pt x="144428" y="261907"/>
                  <a:pt x="145718" y="261907"/>
                  <a:pt x="145718" y="261907"/>
                </a:cubicBezTo>
                <a:cubicBezTo>
                  <a:pt x="145718" y="261907"/>
                  <a:pt x="147008" y="261907"/>
                  <a:pt x="148298" y="261907"/>
                </a:cubicBezTo>
                <a:cubicBezTo>
                  <a:pt x="148298" y="261907"/>
                  <a:pt x="148298" y="261907"/>
                  <a:pt x="156037" y="252911"/>
                </a:cubicBezTo>
                <a:cubicBezTo>
                  <a:pt x="156037" y="252911"/>
                  <a:pt x="156037" y="252911"/>
                  <a:pt x="163776" y="245200"/>
                </a:cubicBezTo>
                <a:cubicBezTo>
                  <a:pt x="165066" y="245200"/>
                  <a:pt x="165066" y="242630"/>
                  <a:pt x="163776" y="241345"/>
                </a:cubicBezTo>
                <a:cubicBezTo>
                  <a:pt x="163776" y="241345"/>
                  <a:pt x="163776" y="241345"/>
                  <a:pt x="104443" y="182229"/>
                </a:cubicBezTo>
                <a:cubicBezTo>
                  <a:pt x="103153" y="180944"/>
                  <a:pt x="101864" y="180944"/>
                  <a:pt x="101864" y="180944"/>
                </a:cubicBezTo>
                <a:close/>
                <a:moveTo>
                  <a:pt x="137384" y="63469"/>
                </a:moveTo>
                <a:cubicBezTo>
                  <a:pt x="137384" y="63469"/>
                  <a:pt x="137384" y="63469"/>
                  <a:pt x="58703" y="141513"/>
                </a:cubicBezTo>
                <a:cubicBezTo>
                  <a:pt x="58703" y="141513"/>
                  <a:pt x="58703" y="141513"/>
                  <a:pt x="87080" y="171430"/>
                </a:cubicBezTo>
                <a:cubicBezTo>
                  <a:pt x="87080" y="171430"/>
                  <a:pt x="87080" y="171430"/>
                  <a:pt x="88369" y="170129"/>
                </a:cubicBezTo>
                <a:cubicBezTo>
                  <a:pt x="90949" y="167527"/>
                  <a:pt x="93529" y="166227"/>
                  <a:pt x="94819" y="166227"/>
                </a:cubicBezTo>
                <a:cubicBezTo>
                  <a:pt x="94819" y="166227"/>
                  <a:pt x="94819" y="166227"/>
                  <a:pt x="96108" y="166227"/>
                </a:cubicBezTo>
                <a:cubicBezTo>
                  <a:pt x="96108" y="164926"/>
                  <a:pt x="97398" y="164926"/>
                  <a:pt x="98688" y="164926"/>
                </a:cubicBezTo>
                <a:cubicBezTo>
                  <a:pt x="98688" y="164926"/>
                  <a:pt x="98688" y="164926"/>
                  <a:pt x="102558" y="164926"/>
                </a:cubicBezTo>
                <a:cubicBezTo>
                  <a:pt x="102558" y="164926"/>
                  <a:pt x="103848" y="164926"/>
                  <a:pt x="105137" y="164926"/>
                </a:cubicBezTo>
                <a:cubicBezTo>
                  <a:pt x="105137" y="164926"/>
                  <a:pt x="105137" y="164926"/>
                  <a:pt x="106427" y="164926"/>
                </a:cubicBezTo>
                <a:cubicBezTo>
                  <a:pt x="106427" y="164926"/>
                  <a:pt x="107717" y="164926"/>
                  <a:pt x="107717" y="166227"/>
                </a:cubicBezTo>
                <a:cubicBezTo>
                  <a:pt x="109007" y="166227"/>
                  <a:pt x="109007" y="166227"/>
                  <a:pt x="109007" y="166227"/>
                </a:cubicBezTo>
                <a:cubicBezTo>
                  <a:pt x="110297" y="166227"/>
                  <a:pt x="110297" y="167527"/>
                  <a:pt x="111587" y="167527"/>
                </a:cubicBezTo>
                <a:cubicBezTo>
                  <a:pt x="111587" y="167527"/>
                  <a:pt x="111587" y="167527"/>
                  <a:pt x="112876" y="167527"/>
                </a:cubicBezTo>
                <a:cubicBezTo>
                  <a:pt x="114166" y="168828"/>
                  <a:pt x="114166" y="170129"/>
                  <a:pt x="115456" y="170129"/>
                </a:cubicBezTo>
                <a:cubicBezTo>
                  <a:pt x="115456" y="170129"/>
                  <a:pt x="115456" y="170129"/>
                  <a:pt x="174789" y="231263"/>
                </a:cubicBezTo>
                <a:cubicBezTo>
                  <a:pt x="179949" y="236466"/>
                  <a:pt x="181238" y="244270"/>
                  <a:pt x="179949" y="250774"/>
                </a:cubicBezTo>
                <a:cubicBezTo>
                  <a:pt x="178659" y="252075"/>
                  <a:pt x="178659" y="252075"/>
                  <a:pt x="178659" y="253376"/>
                </a:cubicBezTo>
                <a:cubicBezTo>
                  <a:pt x="178659" y="253376"/>
                  <a:pt x="178659" y="254676"/>
                  <a:pt x="177369" y="254676"/>
                </a:cubicBezTo>
                <a:cubicBezTo>
                  <a:pt x="177369" y="254676"/>
                  <a:pt x="177369" y="254676"/>
                  <a:pt x="176079" y="255977"/>
                </a:cubicBezTo>
                <a:cubicBezTo>
                  <a:pt x="176079" y="257278"/>
                  <a:pt x="176079" y="257278"/>
                  <a:pt x="174789" y="257278"/>
                </a:cubicBezTo>
                <a:cubicBezTo>
                  <a:pt x="174789" y="257278"/>
                  <a:pt x="174789" y="257278"/>
                  <a:pt x="173499" y="258578"/>
                </a:cubicBezTo>
                <a:cubicBezTo>
                  <a:pt x="173499" y="258578"/>
                  <a:pt x="173499" y="258578"/>
                  <a:pt x="179949" y="263781"/>
                </a:cubicBezTo>
                <a:cubicBezTo>
                  <a:pt x="179949" y="265082"/>
                  <a:pt x="179949" y="265082"/>
                  <a:pt x="179949" y="265082"/>
                </a:cubicBezTo>
                <a:cubicBezTo>
                  <a:pt x="181238" y="265082"/>
                  <a:pt x="181238" y="265082"/>
                  <a:pt x="182528" y="263781"/>
                </a:cubicBezTo>
                <a:cubicBezTo>
                  <a:pt x="182528" y="263781"/>
                  <a:pt x="182528" y="263781"/>
                  <a:pt x="241861" y="202647"/>
                </a:cubicBezTo>
                <a:cubicBezTo>
                  <a:pt x="244441" y="200046"/>
                  <a:pt x="243151" y="198745"/>
                  <a:pt x="241861" y="197444"/>
                </a:cubicBezTo>
                <a:cubicBezTo>
                  <a:pt x="241861" y="197444"/>
                  <a:pt x="241861" y="197444"/>
                  <a:pt x="177369" y="132408"/>
                </a:cubicBezTo>
                <a:cubicBezTo>
                  <a:pt x="177369" y="132408"/>
                  <a:pt x="177369" y="132408"/>
                  <a:pt x="150282" y="159723"/>
                </a:cubicBezTo>
                <a:cubicBezTo>
                  <a:pt x="148992" y="159723"/>
                  <a:pt x="147702" y="161024"/>
                  <a:pt x="147702" y="161024"/>
                </a:cubicBezTo>
                <a:cubicBezTo>
                  <a:pt x="147702" y="162324"/>
                  <a:pt x="146412" y="162324"/>
                  <a:pt x="146412" y="162324"/>
                </a:cubicBezTo>
                <a:cubicBezTo>
                  <a:pt x="146412" y="162324"/>
                  <a:pt x="145123" y="162324"/>
                  <a:pt x="143833" y="163625"/>
                </a:cubicBezTo>
                <a:cubicBezTo>
                  <a:pt x="142543" y="163625"/>
                  <a:pt x="142543" y="163625"/>
                  <a:pt x="141253" y="163625"/>
                </a:cubicBezTo>
                <a:cubicBezTo>
                  <a:pt x="139963" y="164926"/>
                  <a:pt x="138673" y="164926"/>
                  <a:pt x="138673" y="164926"/>
                </a:cubicBezTo>
                <a:cubicBezTo>
                  <a:pt x="134804" y="164926"/>
                  <a:pt x="132224" y="163625"/>
                  <a:pt x="129644" y="162324"/>
                </a:cubicBezTo>
                <a:cubicBezTo>
                  <a:pt x="128355" y="161024"/>
                  <a:pt x="128355" y="161024"/>
                  <a:pt x="127065" y="159723"/>
                </a:cubicBezTo>
                <a:cubicBezTo>
                  <a:pt x="127065" y="159723"/>
                  <a:pt x="127065" y="159723"/>
                  <a:pt x="111587" y="144114"/>
                </a:cubicBezTo>
                <a:cubicBezTo>
                  <a:pt x="102558" y="136310"/>
                  <a:pt x="105137" y="125904"/>
                  <a:pt x="111587" y="120701"/>
                </a:cubicBezTo>
                <a:cubicBezTo>
                  <a:pt x="111587" y="120701"/>
                  <a:pt x="111587" y="120701"/>
                  <a:pt x="152862" y="79078"/>
                </a:cubicBezTo>
                <a:cubicBezTo>
                  <a:pt x="152862" y="79078"/>
                  <a:pt x="152862" y="79078"/>
                  <a:pt x="137384" y="63469"/>
                </a:cubicBezTo>
                <a:close/>
                <a:moveTo>
                  <a:pt x="195676" y="58706"/>
                </a:moveTo>
                <a:cubicBezTo>
                  <a:pt x="195676" y="58706"/>
                  <a:pt x="195676" y="58706"/>
                  <a:pt x="122203" y="131257"/>
                </a:cubicBezTo>
                <a:cubicBezTo>
                  <a:pt x="122203" y="132553"/>
                  <a:pt x="122203" y="132553"/>
                  <a:pt x="122203" y="132553"/>
                </a:cubicBezTo>
                <a:cubicBezTo>
                  <a:pt x="122203" y="132553"/>
                  <a:pt x="122203" y="132553"/>
                  <a:pt x="138960" y="149395"/>
                </a:cubicBezTo>
                <a:cubicBezTo>
                  <a:pt x="138960" y="149395"/>
                  <a:pt x="138960" y="149395"/>
                  <a:pt x="140249" y="148099"/>
                </a:cubicBezTo>
                <a:cubicBezTo>
                  <a:pt x="140249" y="148099"/>
                  <a:pt x="140249" y="148099"/>
                  <a:pt x="172474" y="115710"/>
                </a:cubicBezTo>
                <a:cubicBezTo>
                  <a:pt x="172474" y="115710"/>
                  <a:pt x="172474" y="115710"/>
                  <a:pt x="184075" y="104050"/>
                </a:cubicBezTo>
                <a:cubicBezTo>
                  <a:pt x="187942" y="100164"/>
                  <a:pt x="193098" y="100164"/>
                  <a:pt x="195676" y="104050"/>
                </a:cubicBezTo>
                <a:cubicBezTo>
                  <a:pt x="196965" y="105346"/>
                  <a:pt x="198254" y="106641"/>
                  <a:pt x="198254" y="109233"/>
                </a:cubicBezTo>
                <a:cubicBezTo>
                  <a:pt x="198254" y="110528"/>
                  <a:pt x="196965" y="113119"/>
                  <a:pt x="195676" y="114415"/>
                </a:cubicBezTo>
                <a:cubicBezTo>
                  <a:pt x="195676" y="114415"/>
                  <a:pt x="195676" y="114415"/>
                  <a:pt x="187942" y="120893"/>
                </a:cubicBezTo>
                <a:cubicBezTo>
                  <a:pt x="187942" y="120893"/>
                  <a:pt x="187942" y="120893"/>
                  <a:pt x="238213" y="171419"/>
                </a:cubicBezTo>
                <a:lnTo>
                  <a:pt x="273016" y="136439"/>
                </a:lnTo>
                <a:cubicBezTo>
                  <a:pt x="273016" y="136439"/>
                  <a:pt x="273016" y="136439"/>
                  <a:pt x="195676" y="58706"/>
                </a:cubicBezTo>
                <a:close/>
                <a:moveTo>
                  <a:pt x="93282" y="19019"/>
                </a:moveTo>
                <a:cubicBezTo>
                  <a:pt x="91986" y="19019"/>
                  <a:pt x="90690" y="20330"/>
                  <a:pt x="89395" y="20330"/>
                </a:cubicBezTo>
                <a:cubicBezTo>
                  <a:pt x="89395" y="20330"/>
                  <a:pt x="89395" y="20330"/>
                  <a:pt x="16844" y="95035"/>
                </a:cubicBezTo>
                <a:cubicBezTo>
                  <a:pt x="14253" y="96345"/>
                  <a:pt x="14253" y="98967"/>
                  <a:pt x="15548" y="100277"/>
                </a:cubicBezTo>
                <a:cubicBezTo>
                  <a:pt x="15548" y="100277"/>
                  <a:pt x="15548" y="100277"/>
                  <a:pt x="46642" y="131732"/>
                </a:cubicBezTo>
                <a:cubicBezTo>
                  <a:pt x="46642" y="131732"/>
                  <a:pt x="46642" y="131732"/>
                  <a:pt x="126966" y="51784"/>
                </a:cubicBezTo>
                <a:cubicBezTo>
                  <a:pt x="126966" y="51784"/>
                  <a:pt x="126966" y="51784"/>
                  <a:pt x="95873" y="20330"/>
                </a:cubicBezTo>
                <a:cubicBezTo>
                  <a:pt x="94577" y="20330"/>
                  <a:pt x="94577" y="19019"/>
                  <a:pt x="93282" y="19019"/>
                </a:cubicBezTo>
                <a:close/>
                <a:moveTo>
                  <a:pt x="239847" y="15844"/>
                </a:moveTo>
                <a:cubicBezTo>
                  <a:pt x="238558" y="15844"/>
                  <a:pt x="237270" y="15844"/>
                  <a:pt x="237270" y="17133"/>
                </a:cubicBezTo>
                <a:cubicBezTo>
                  <a:pt x="237270" y="17133"/>
                  <a:pt x="237270" y="17133"/>
                  <a:pt x="206341" y="46772"/>
                </a:cubicBezTo>
                <a:cubicBezTo>
                  <a:pt x="206341" y="46772"/>
                  <a:pt x="206341" y="46772"/>
                  <a:pt x="283662" y="125382"/>
                </a:cubicBezTo>
                <a:cubicBezTo>
                  <a:pt x="283662" y="125382"/>
                  <a:pt x="283662" y="125382"/>
                  <a:pt x="314590" y="94454"/>
                </a:cubicBezTo>
                <a:cubicBezTo>
                  <a:pt x="315879" y="94454"/>
                  <a:pt x="315879" y="93165"/>
                  <a:pt x="315879" y="93165"/>
                </a:cubicBezTo>
                <a:cubicBezTo>
                  <a:pt x="315879" y="91876"/>
                  <a:pt x="315879" y="90588"/>
                  <a:pt x="314590" y="90588"/>
                </a:cubicBezTo>
                <a:cubicBezTo>
                  <a:pt x="314590" y="90588"/>
                  <a:pt x="314590" y="90588"/>
                  <a:pt x="241136" y="17133"/>
                </a:cubicBezTo>
                <a:cubicBezTo>
                  <a:pt x="241136" y="15844"/>
                  <a:pt x="239847" y="15844"/>
                  <a:pt x="239847" y="15844"/>
                </a:cubicBezTo>
                <a:close/>
                <a:moveTo>
                  <a:pt x="239005" y="0"/>
                </a:moveTo>
                <a:cubicBezTo>
                  <a:pt x="243869" y="0"/>
                  <a:pt x="248734" y="1618"/>
                  <a:pt x="252625" y="4855"/>
                </a:cubicBezTo>
                <a:cubicBezTo>
                  <a:pt x="252625" y="4855"/>
                  <a:pt x="252625" y="4855"/>
                  <a:pt x="325267" y="78663"/>
                </a:cubicBezTo>
                <a:cubicBezTo>
                  <a:pt x="329159" y="82548"/>
                  <a:pt x="331753" y="87727"/>
                  <a:pt x="331753" y="91612"/>
                </a:cubicBezTo>
                <a:cubicBezTo>
                  <a:pt x="331753" y="96792"/>
                  <a:pt x="329159" y="101971"/>
                  <a:pt x="326564" y="105856"/>
                </a:cubicBezTo>
                <a:cubicBezTo>
                  <a:pt x="326564" y="105856"/>
                  <a:pt x="326564" y="105856"/>
                  <a:pt x="290243" y="142112"/>
                </a:cubicBezTo>
                <a:cubicBezTo>
                  <a:pt x="290243" y="142112"/>
                  <a:pt x="290243" y="142112"/>
                  <a:pt x="250031" y="182253"/>
                </a:cubicBezTo>
                <a:cubicBezTo>
                  <a:pt x="250031" y="182253"/>
                  <a:pt x="250031" y="182253"/>
                  <a:pt x="253922" y="186138"/>
                </a:cubicBezTo>
                <a:cubicBezTo>
                  <a:pt x="260408" y="192612"/>
                  <a:pt x="263003" y="202971"/>
                  <a:pt x="253922" y="213330"/>
                </a:cubicBezTo>
                <a:cubicBezTo>
                  <a:pt x="253922" y="213330"/>
                  <a:pt x="253922" y="213330"/>
                  <a:pt x="194252" y="272895"/>
                </a:cubicBezTo>
                <a:cubicBezTo>
                  <a:pt x="189063" y="278074"/>
                  <a:pt x="183874" y="279369"/>
                  <a:pt x="181280" y="279369"/>
                </a:cubicBezTo>
                <a:cubicBezTo>
                  <a:pt x="176091" y="279369"/>
                  <a:pt x="170903" y="276779"/>
                  <a:pt x="169605" y="274190"/>
                </a:cubicBezTo>
                <a:cubicBezTo>
                  <a:pt x="169605" y="274190"/>
                  <a:pt x="169605" y="274190"/>
                  <a:pt x="163120" y="269010"/>
                </a:cubicBezTo>
                <a:cubicBezTo>
                  <a:pt x="163120" y="269010"/>
                  <a:pt x="163120" y="269010"/>
                  <a:pt x="159228" y="271600"/>
                </a:cubicBezTo>
                <a:cubicBezTo>
                  <a:pt x="156634" y="275484"/>
                  <a:pt x="151445" y="276779"/>
                  <a:pt x="146256" y="276779"/>
                </a:cubicBezTo>
                <a:cubicBezTo>
                  <a:pt x="142365" y="276779"/>
                  <a:pt x="137176" y="275484"/>
                  <a:pt x="133284" y="271600"/>
                </a:cubicBezTo>
                <a:cubicBezTo>
                  <a:pt x="133284" y="271600"/>
                  <a:pt x="133284" y="271600"/>
                  <a:pt x="73614" y="212036"/>
                </a:cubicBezTo>
                <a:cubicBezTo>
                  <a:pt x="71020" y="208151"/>
                  <a:pt x="68426" y="204266"/>
                  <a:pt x="68426" y="199087"/>
                </a:cubicBezTo>
                <a:cubicBezTo>
                  <a:pt x="68426" y="193907"/>
                  <a:pt x="71020" y="188728"/>
                  <a:pt x="73614" y="186138"/>
                </a:cubicBezTo>
                <a:cubicBezTo>
                  <a:pt x="73614" y="184843"/>
                  <a:pt x="74911" y="184843"/>
                  <a:pt x="74911" y="183548"/>
                </a:cubicBezTo>
                <a:cubicBezTo>
                  <a:pt x="74911" y="183548"/>
                  <a:pt x="74911" y="183548"/>
                  <a:pt x="76209" y="182253"/>
                </a:cubicBezTo>
                <a:cubicBezTo>
                  <a:pt x="76209" y="182253"/>
                  <a:pt x="76209" y="182253"/>
                  <a:pt x="42482" y="148587"/>
                </a:cubicBezTo>
                <a:cubicBezTo>
                  <a:pt x="42482" y="148587"/>
                  <a:pt x="42482" y="148587"/>
                  <a:pt x="42482" y="147292"/>
                </a:cubicBezTo>
                <a:cubicBezTo>
                  <a:pt x="42482" y="147292"/>
                  <a:pt x="42482" y="147292"/>
                  <a:pt x="4864" y="111035"/>
                </a:cubicBezTo>
                <a:cubicBezTo>
                  <a:pt x="-1622" y="103266"/>
                  <a:pt x="-1622" y="90317"/>
                  <a:pt x="4864" y="83843"/>
                </a:cubicBezTo>
                <a:cubicBezTo>
                  <a:pt x="4864" y="83843"/>
                  <a:pt x="4864" y="83843"/>
                  <a:pt x="77506" y="10035"/>
                </a:cubicBezTo>
                <a:cubicBezTo>
                  <a:pt x="85289" y="2266"/>
                  <a:pt x="98261" y="2266"/>
                  <a:pt x="106044" y="10035"/>
                </a:cubicBezTo>
                <a:cubicBezTo>
                  <a:pt x="106044" y="10035"/>
                  <a:pt x="106044" y="10035"/>
                  <a:pt x="142365" y="46291"/>
                </a:cubicBezTo>
                <a:cubicBezTo>
                  <a:pt x="142365" y="46291"/>
                  <a:pt x="142365" y="46291"/>
                  <a:pt x="163120" y="67009"/>
                </a:cubicBezTo>
                <a:cubicBezTo>
                  <a:pt x="163120" y="67009"/>
                  <a:pt x="163120" y="67009"/>
                  <a:pt x="189063" y="41112"/>
                </a:cubicBezTo>
                <a:cubicBezTo>
                  <a:pt x="189063" y="41112"/>
                  <a:pt x="189063" y="41112"/>
                  <a:pt x="225384" y="4855"/>
                </a:cubicBezTo>
                <a:cubicBezTo>
                  <a:pt x="229276" y="1618"/>
                  <a:pt x="234140" y="0"/>
                  <a:pt x="2390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椭圆 22">
            <a:extLst>
              <a:ext uri="{FF2B5EF4-FFF2-40B4-BE49-F238E27FC236}">
                <a16:creationId xmlns:a16="http://schemas.microsoft.com/office/drawing/2014/main" id="{0559B5B3-5CE7-43E8-9631-D36B5CADB863}"/>
              </a:ext>
            </a:extLst>
          </p:cNvPr>
          <p:cNvSpPr/>
          <p:nvPr/>
        </p:nvSpPr>
        <p:spPr>
          <a:xfrm>
            <a:off x="5208236" y="4109331"/>
            <a:ext cx="308611" cy="340591"/>
          </a:xfrm>
          <a:custGeom>
            <a:avLst/>
            <a:gdLst>
              <a:gd name="connsiteX0" fmla="*/ 89804 w 306388"/>
              <a:gd name="connsiteY0" fmla="*/ 211138 h 338138"/>
              <a:gd name="connsiteX1" fmla="*/ 125461 w 306388"/>
              <a:gd name="connsiteY1" fmla="*/ 283898 h 338138"/>
              <a:gd name="connsiteX2" fmla="*/ 142629 w 306388"/>
              <a:gd name="connsiteY2" fmla="*/ 234951 h 338138"/>
              <a:gd name="connsiteX3" fmla="*/ 153194 w 306388"/>
              <a:gd name="connsiteY3" fmla="*/ 236273 h 338138"/>
              <a:gd name="connsiteX4" fmla="*/ 163759 w 306388"/>
              <a:gd name="connsiteY4" fmla="*/ 234951 h 338138"/>
              <a:gd name="connsiteX5" fmla="*/ 180928 w 306388"/>
              <a:gd name="connsiteY5" fmla="*/ 281253 h 338138"/>
              <a:gd name="connsiteX6" fmla="*/ 213944 w 306388"/>
              <a:gd name="connsiteY6" fmla="*/ 211138 h 338138"/>
              <a:gd name="connsiteX7" fmla="*/ 265448 w 306388"/>
              <a:gd name="connsiteY7" fmla="*/ 234951 h 338138"/>
              <a:gd name="connsiteX8" fmla="*/ 306388 w 306388"/>
              <a:gd name="connsiteY8" fmla="*/ 293159 h 338138"/>
              <a:gd name="connsiteX9" fmla="*/ 306388 w 306388"/>
              <a:gd name="connsiteY9" fmla="*/ 338138 h 338138"/>
              <a:gd name="connsiteX10" fmla="*/ 0 w 306388"/>
              <a:gd name="connsiteY10" fmla="*/ 338138 h 338138"/>
              <a:gd name="connsiteX11" fmla="*/ 0 w 306388"/>
              <a:gd name="connsiteY11" fmla="*/ 293159 h 338138"/>
              <a:gd name="connsiteX12" fmla="*/ 40940 w 306388"/>
              <a:gd name="connsiteY12" fmla="*/ 234951 h 338138"/>
              <a:gd name="connsiteX13" fmla="*/ 89804 w 306388"/>
              <a:gd name="connsiteY13" fmla="*/ 211138 h 338138"/>
              <a:gd name="connsiteX14" fmla="*/ 153194 w 306388"/>
              <a:gd name="connsiteY14" fmla="*/ 11113 h 338138"/>
              <a:gd name="connsiteX15" fmla="*/ 63500 w 306388"/>
              <a:gd name="connsiteY15" fmla="*/ 86287 h 338138"/>
              <a:gd name="connsiteX16" fmla="*/ 64819 w 306388"/>
              <a:gd name="connsiteY16" fmla="*/ 87606 h 338138"/>
              <a:gd name="connsiteX17" fmla="*/ 67457 w 306388"/>
              <a:gd name="connsiteY17" fmla="*/ 88925 h 338138"/>
              <a:gd name="connsiteX18" fmla="*/ 74052 w 306388"/>
              <a:gd name="connsiteY18" fmla="*/ 96838 h 338138"/>
              <a:gd name="connsiteX19" fmla="*/ 153194 w 306388"/>
              <a:gd name="connsiteY19" fmla="*/ 30896 h 338138"/>
              <a:gd name="connsiteX20" fmla="*/ 231017 w 306388"/>
              <a:gd name="connsiteY20" fmla="*/ 96838 h 338138"/>
              <a:gd name="connsiteX21" fmla="*/ 242888 w 306388"/>
              <a:gd name="connsiteY21" fmla="*/ 87606 h 338138"/>
              <a:gd name="connsiteX22" fmla="*/ 153194 w 306388"/>
              <a:gd name="connsiteY22" fmla="*/ 11113 h 338138"/>
              <a:gd name="connsiteX23" fmla="*/ 153987 w 306388"/>
              <a:gd name="connsiteY23" fmla="*/ 0 h 338138"/>
              <a:gd name="connsiteX24" fmla="*/ 254038 w 306388"/>
              <a:gd name="connsiteY24" fmla="*/ 89535 h 338138"/>
              <a:gd name="connsiteX25" fmla="*/ 261937 w 306388"/>
              <a:gd name="connsiteY25" fmla="*/ 102702 h 338138"/>
              <a:gd name="connsiteX26" fmla="*/ 261937 w 306388"/>
              <a:gd name="connsiteY26" fmla="*/ 135620 h 338138"/>
              <a:gd name="connsiteX27" fmla="*/ 246140 w 306388"/>
              <a:gd name="connsiteY27" fmla="*/ 150103 h 338138"/>
              <a:gd name="connsiteX28" fmla="*/ 230342 w 306388"/>
              <a:gd name="connsiteY28" fmla="*/ 135620 h 338138"/>
              <a:gd name="connsiteX29" fmla="*/ 230342 w 306388"/>
              <a:gd name="connsiteY29" fmla="*/ 127719 h 338138"/>
              <a:gd name="connsiteX30" fmla="*/ 153987 w 306388"/>
              <a:gd name="connsiteY30" fmla="*/ 210671 h 338138"/>
              <a:gd name="connsiteX31" fmla="*/ 77632 w 306388"/>
              <a:gd name="connsiteY31" fmla="*/ 127719 h 338138"/>
              <a:gd name="connsiteX32" fmla="*/ 77632 w 306388"/>
              <a:gd name="connsiteY32" fmla="*/ 135620 h 338138"/>
              <a:gd name="connsiteX33" fmla="*/ 65784 w 306388"/>
              <a:gd name="connsiteY33" fmla="*/ 150103 h 338138"/>
              <a:gd name="connsiteX34" fmla="*/ 105278 w 306388"/>
              <a:gd name="connsiteY34" fmla="*/ 201454 h 338138"/>
              <a:gd name="connsiteX35" fmla="*/ 117126 w 306388"/>
              <a:gd name="connsiteY35" fmla="*/ 202771 h 338138"/>
              <a:gd name="connsiteX36" fmla="*/ 125025 w 306388"/>
              <a:gd name="connsiteY36" fmla="*/ 218571 h 338138"/>
              <a:gd name="connsiteX37" fmla="*/ 107911 w 306388"/>
              <a:gd name="connsiteY37" fmla="*/ 219888 h 338138"/>
              <a:gd name="connsiteX38" fmla="*/ 100012 w 306388"/>
              <a:gd name="connsiteY38" fmla="*/ 209354 h 338138"/>
              <a:gd name="connsiteX39" fmla="*/ 56568 w 306388"/>
              <a:gd name="connsiteY39" fmla="*/ 150103 h 338138"/>
              <a:gd name="connsiteX40" fmla="*/ 46037 w 306388"/>
              <a:gd name="connsiteY40" fmla="*/ 135620 h 338138"/>
              <a:gd name="connsiteX41" fmla="*/ 46037 w 306388"/>
              <a:gd name="connsiteY41" fmla="*/ 102702 h 338138"/>
              <a:gd name="connsiteX42" fmla="*/ 53936 w 306388"/>
              <a:gd name="connsiteY42" fmla="*/ 89535 h 338138"/>
              <a:gd name="connsiteX43" fmla="*/ 153987 w 306388"/>
              <a:gd name="connsiteY43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06388" h="338138">
                <a:moveTo>
                  <a:pt x="89804" y="211138"/>
                </a:moveTo>
                <a:cubicBezTo>
                  <a:pt x="125461" y="283898"/>
                  <a:pt x="125461" y="283898"/>
                  <a:pt x="125461" y="283898"/>
                </a:cubicBezTo>
                <a:cubicBezTo>
                  <a:pt x="142629" y="234951"/>
                  <a:pt x="142629" y="234951"/>
                  <a:pt x="142629" y="234951"/>
                </a:cubicBezTo>
                <a:cubicBezTo>
                  <a:pt x="146591" y="236273"/>
                  <a:pt x="149232" y="236273"/>
                  <a:pt x="153194" y="236273"/>
                </a:cubicBezTo>
                <a:cubicBezTo>
                  <a:pt x="157156" y="236273"/>
                  <a:pt x="159797" y="236273"/>
                  <a:pt x="163759" y="234951"/>
                </a:cubicBezTo>
                <a:cubicBezTo>
                  <a:pt x="180928" y="281253"/>
                  <a:pt x="180928" y="281253"/>
                  <a:pt x="180928" y="281253"/>
                </a:cubicBezTo>
                <a:cubicBezTo>
                  <a:pt x="213944" y="211138"/>
                  <a:pt x="213944" y="211138"/>
                  <a:pt x="213944" y="211138"/>
                </a:cubicBezTo>
                <a:cubicBezTo>
                  <a:pt x="265448" y="234951"/>
                  <a:pt x="265448" y="234951"/>
                  <a:pt x="265448" y="234951"/>
                </a:cubicBezTo>
                <a:cubicBezTo>
                  <a:pt x="287899" y="245534"/>
                  <a:pt x="306388" y="271992"/>
                  <a:pt x="306388" y="293159"/>
                </a:cubicBezTo>
                <a:cubicBezTo>
                  <a:pt x="306388" y="338138"/>
                  <a:pt x="306388" y="338138"/>
                  <a:pt x="306388" y="338138"/>
                </a:cubicBezTo>
                <a:cubicBezTo>
                  <a:pt x="0" y="338138"/>
                  <a:pt x="0" y="338138"/>
                  <a:pt x="0" y="338138"/>
                </a:cubicBezTo>
                <a:cubicBezTo>
                  <a:pt x="0" y="293159"/>
                  <a:pt x="0" y="293159"/>
                  <a:pt x="0" y="293159"/>
                </a:cubicBezTo>
                <a:cubicBezTo>
                  <a:pt x="0" y="271992"/>
                  <a:pt x="18489" y="245534"/>
                  <a:pt x="40940" y="234951"/>
                </a:cubicBezTo>
                <a:cubicBezTo>
                  <a:pt x="89804" y="211138"/>
                  <a:pt x="89804" y="211138"/>
                  <a:pt x="89804" y="211138"/>
                </a:cubicBezTo>
                <a:close/>
                <a:moveTo>
                  <a:pt x="153194" y="11113"/>
                </a:moveTo>
                <a:cubicBezTo>
                  <a:pt x="108347" y="11113"/>
                  <a:pt x="70095" y="44084"/>
                  <a:pt x="63500" y="86287"/>
                </a:cubicBezTo>
                <a:cubicBezTo>
                  <a:pt x="63500" y="86287"/>
                  <a:pt x="63500" y="86287"/>
                  <a:pt x="64819" y="87606"/>
                </a:cubicBezTo>
                <a:cubicBezTo>
                  <a:pt x="66138" y="87606"/>
                  <a:pt x="66138" y="87606"/>
                  <a:pt x="67457" y="88925"/>
                </a:cubicBezTo>
                <a:cubicBezTo>
                  <a:pt x="70095" y="90244"/>
                  <a:pt x="72733" y="92881"/>
                  <a:pt x="74052" y="96838"/>
                </a:cubicBezTo>
                <a:cubicBezTo>
                  <a:pt x="79329" y="53316"/>
                  <a:pt x="112304" y="30896"/>
                  <a:pt x="153194" y="30896"/>
                </a:cubicBezTo>
                <a:cubicBezTo>
                  <a:pt x="194084" y="30896"/>
                  <a:pt x="227060" y="53316"/>
                  <a:pt x="231017" y="96838"/>
                </a:cubicBezTo>
                <a:cubicBezTo>
                  <a:pt x="233655" y="91563"/>
                  <a:pt x="238931" y="88925"/>
                  <a:pt x="242888" y="87606"/>
                </a:cubicBezTo>
                <a:cubicBezTo>
                  <a:pt x="236293" y="44084"/>
                  <a:pt x="199360" y="11113"/>
                  <a:pt x="153194" y="11113"/>
                </a:cubicBezTo>
                <a:close/>
                <a:moveTo>
                  <a:pt x="153987" y="0"/>
                </a:moveTo>
                <a:cubicBezTo>
                  <a:pt x="205329" y="0"/>
                  <a:pt x="248773" y="39501"/>
                  <a:pt x="254038" y="89535"/>
                </a:cubicBezTo>
                <a:cubicBezTo>
                  <a:pt x="259304" y="92169"/>
                  <a:pt x="261937" y="97435"/>
                  <a:pt x="261937" y="102702"/>
                </a:cubicBezTo>
                <a:cubicBezTo>
                  <a:pt x="261937" y="135620"/>
                  <a:pt x="261937" y="135620"/>
                  <a:pt x="261937" y="135620"/>
                </a:cubicBezTo>
                <a:cubicBezTo>
                  <a:pt x="261937" y="143520"/>
                  <a:pt x="255355" y="150103"/>
                  <a:pt x="246140" y="150103"/>
                </a:cubicBezTo>
                <a:cubicBezTo>
                  <a:pt x="236924" y="150103"/>
                  <a:pt x="230342" y="143520"/>
                  <a:pt x="230342" y="135620"/>
                </a:cubicBezTo>
                <a:cubicBezTo>
                  <a:pt x="230342" y="127719"/>
                  <a:pt x="230342" y="127719"/>
                  <a:pt x="230342" y="127719"/>
                </a:cubicBezTo>
                <a:cubicBezTo>
                  <a:pt x="222443" y="171170"/>
                  <a:pt x="190848" y="210671"/>
                  <a:pt x="153987" y="210671"/>
                </a:cubicBezTo>
                <a:cubicBezTo>
                  <a:pt x="117126" y="210671"/>
                  <a:pt x="85531" y="171170"/>
                  <a:pt x="77632" y="127719"/>
                </a:cubicBezTo>
                <a:cubicBezTo>
                  <a:pt x="77632" y="135620"/>
                  <a:pt x="77632" y="135620"/>
                  <a:pt x="77632" y="135620"/>
                </a:cubicBezTo>
                <a:cubicBezTo>
                  <a:pt x="77632" y="142203"/>
                  <a:pt x="72367" y="147470"/>
                  <a:pt x="65784" y="150103"/>
                </a:cubicBezTo>
                <a:cubicBezTo>
                  <a:pt x="72367" y="171170"/>
                  <a:pt x="86848" y="189604"/>
                  <a:pt x="105278" y="201454"/>
                </a:cubicBezTo>
                <a:cubicBezTo>
                  <a:pt x="109227" y="200138"/>
                  <a:pt x="113177" y="200138"/>
                  <a:pt x="117126" y="202771"/>
                </a:cubicBezTo>
                <a:cubicBezTo>
                  <a:pt x="125025" y="206721"/>
                  <a:pt x="127658" y="213304"/>
                  <a:pt x="125025" y="218571"/>
                </a:cubicBezTo>
                <a:cubicBezTo>
                  <a:pt x="122392" y="222521"/>
                  <a:pt x="114493" y="223838"/>
                  <a:pt x="107911" y="219888"/>
                </a:cubicBezTo>
                <a:cubicBezTo>
                  <a:pt x="102645" y="217255"/>
                  <a:pt x="100012" y="213304"/>
                  <a:pt x="100012" y="209354"/>
                </a:cubicBezTo>
                <a:cubicBezTo>
                  <a:pt x="77632" y="194871"/>
                  <a:pt x="61834" y="173804"/>
                  <a:pt x="56568" y="150103"/>
                </a:cubicBezTo>
                <a:cubicBezTo>
                  <a:pt x="49986" y="147470"/>
                  <a:pt x="46037" y="142203"/>
                  <a:pt x="46037" y="135620"/>
                </a:cubicBezTo>
                <a:cubicBezTo>
                  <a:pt x="46037" y="102702"/>
                  <a:pt x="46037" y="102702"/>
                  <a:pt x="46037" y="102702"/>
                </a:cubicBezTo>
                <a:cubicBezTo>
                  <a:pt x="46037" y="97435"/>
                  <a:pt x="48670" y="92169"/>
                  <a:pt x="53936" y="89535"/>
                </a:cubicBezTo>
                <a:cubicBezTo>
                  <a:pt x="59201" y="39501"/>
                  <a:pt x="102645" y="0"/>
                  <a:pt x="1539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椭圆 23">
            <a:extLst>
              <a:ext uri="{FF2B5EF4-FFF2-40B4-BE49-F238E27FC236}">
                <a16:creationId xmlns:a16="http://schemas.microsoft.com/office/drawing/2014/main" id="{28DB6162-CD3E-4305-9C55-71C44D646D23}"/>
              </a:ext>
            </a:extLst>
          </p:cNvPr>
          <p:cNvSpPr/>
          <p:nvPr/>
        </p:nvSpPr>
        <p:spPr>
          <a:xfrm>
            <a:off x="5192245" y="5011378"/>
            <a:ext cx="340591" cy="318835"/>
          </a:xfrm>
          <a:custGeom>
            <a:avLst/>
            <a:gdLst>
              <a:gd name="connsiteX0" fmla="*/ 241311 w 331352"/>
              <a:gd name="connsiteY0" fmla="*/ 265737 h 310187"/>
              <a:gd name="connsiteX1" fmla="*/ 227023 w 331352"/>
              <a:gd name="connsiteY1" fmla="*/ 280025 h 310187"/>
              <a:gd name="connsiteX2" fmla="*/ 241311 w 331352"/>
              <a:gd name="connsiteY2" fmla="*/ 294313 h 310187"/>
              <a:gd name="connsiteX3" fmla="*/ 255599 w 331352"/>
              <a:gd name="connsiteY3" fmla="*/ 280025 h 310187"/>
              <a:gd name="connsiteX4" fmla="*/ 241311 w 331352"/>
              <a:gd name="connsiteY4" fmla="*/ 265737 h 310187"/>
              <a:gd name="connsiteX5" fmla="*/ 125424 w 331352"/>
              <a:gd name="connsiteY5" fmla="*/ 265737 h 310187"/>
              <a:gd name="connsiteX6" fmla="*/ 111136 w 331352"/>
              <a:gd name="connsiteY6" fmla="*/ 280025 h 310187"/>
              <a:gd name="connsiteX7" fmla="*/ 125424 w 331352"/>
              <a:gd name="connsiteY7" fmla="*/ 294313 h 310187"/>
              <a:gd name="connsiteX8" fmla="*/ 139712 w 331352"/>
              <a:gd name="connsiteY8" fmla="*/ 280025 h 310187"/>
              <a:gd name="connsiteX9" fmla="*/ 125424 w 331352"/>
              <a:gd name="connsiteY9" fmla="*/ 265737 h 310187"/>
              <a:gd name="connsiteX10" fmla="*/ 242898 w 331352"/>
              <a:gd name="connsiteY10" fmla="*/ 168899 h 310187"/>
              <a:gd name="connsiteX11" fmla="*/ 242898 w 331352"/>
              <a:gd name="connsiteY11" fmla="*/ 192712 h 310187"/>
              <a:gd name="connsiteX12" fmla="*/ 268298 w 331352"/>
              <a:gd name="connsiteY12" fmla="*/ 192712 h 310187"/>
              <a:gd name="connsiteX13" fmla="*/ 276236 w 331352"/>
              <a:gd name="connsiteY13" fmla="*/ 168899 h 310187"/>
              <a:gd name="connsiteX14" fmla="*/ 173048 w 331352"/>
              <a:gd name="connsiteY14" fmla="*/ 168899 h 310187"/>
              <a:gd name="connsiteX15" fmla="*/ 173048 w 331352"/>
              <a:gd name="connsiteY15" fmla="*/ 192712 h 310187"/>
              <a:gd name="connsiteX16" fmla="*/ 222261 w 331352"/>
              <a:gd name="connsiteY16" fmla="*/ 192712 h 310187"/>
              <a:gd name="connsiteX17" fmla="*/ 222261 w 331352"/>
              <a:gd name="connsiteY17" fmla="*/ 168899 h 310187"/>
              <a:gd name="connsiteX18" fmla="*/ 120661 w 331352"/>
              <a:gd name="connsiteY18" fmla="*/ 168899 h 310187"/>
              <a:gd name="connsiteX19" fmla="*/ 128598 w 331352"/>
              <a:gd name="connsiteY19" fmla="*/ 192712 h 310187"/>
              <a:gd name="connsiteX20" fmla="*/ 152411 w 331352"/>
              <a:gd name="connsiteY20" fmla="*/ 192712 h 310187"/>
              <a:gd name="connsiteX21" fmla="*/ 152411 w 331352"/>
              <a:gd name="connsiteY21" fmla="*/ 168899 h 310187"/>
              <a:gd name="connsiteX22" fmla="*/ 242898 w 331352"/>
              <a:gd name="connsiteY22" fmla="*/ 119687 h 310187"/>
              <a:gd name="connsiteX23" fmla="*/ 242898 w 331352"/>
              <a:gd name="connsiteY23" fmla="*/ 148262 h 310187"/>
              <a:gd name="connsiteX24" fmla="*/ 282586 w 331352"/>
              <a:gd name="connsiteY24" fmla="*/ 148262 h 310187"/>
              <a:gd name="connsiteX25" fmla="*/ 290523 w 331352"/>
              <a:gd name="connsiteY25" fmla="*/ 119687 h 310187"/>
              <a:gd name="connsiteX26" fmla="*/ 173048 w 331352"/>
              <a:gd name="connsiteY26" fmla="*/ 119687 h 310187"/>
              <a:gd name="connsiteX27" fmla="*/ 173048 w 331352"/>
              <a:gd name="connsiteY27" fmla="*/ 148262 h 310187"/>
              <a:gd name="connsiteX28" fmla="*/ 222261 w 331352"/>
              <a:gd name="connsiteY28" fmla="*/ 148262 h 310187"/>
              <a:gd name="connsiteX29" fmla="*/ 222261 w 331352"/>
              <a:gd name="connsiteY29" fmla="*/ 119687 h 310187"/>
              <a:gd name="connsiteX30" fmla="*/ 103198 w 331352"/>
              <a:gd name="connsiteY30" fmla="*/ 119687 h 310187"/>
              <a:gd name="connsiteX31" fmla="*/ 112723 w 331352"/>
              <a:gd name="connsiteY31" fmla="*/ 148262 h 310187"/>
              <a:gd name="connsiteX32" fmla="*/ 152411 w 331352"/>
              <a:gd name="connsiteY32" fmla="*/ 148262 h 310187"/>
              <a:gd name="connsiteX33" fmla="*/ 152411 w 331352"/>
              <a:gd name="connsiteY33" fmla="*/ 119687 h 310187"/>
              <a:gd name="connsiteX34" fmla="*/ 242898 w 331352"/>
              <a:gd name="connsiteY34" fmla="*/ 75237 h 310187"/>
              <a:gd name="connsiteX35" fmla="*/ 242898 w 331352"/>
              <a:gd name="connsiteY35" fmla="*/ 99050 h 310187"/>
              <a:gd name="connsiteX36" fmla="*/ 296873 w 331352"/>
              <a:gd name="connsiteY36" fmla="*/ 99050 h 310187"/>
              <a:gd name="connsiteX37" fmla="*/ 304811 w 331352"/>
              <a:gd name="connsiteY37" fmla="*/ 75237 h 310187"/>
              <a:gd name="connsiteX38" fmla="*/ 173048 w 331352"/>
              <a:gd name="connsiteY38" fmla="*/ 75237 h 310187"/>
              <a:gd name="connsiteX39" fmla="*/ 173048 w 331352"/>
              <a:gd name="connsiteY39" fmla="*/ 99050 h 310187"/>
              <a:gd name="connsiteX40" fmla="*/ 222261 w 331352"/>
              <a:gd name="connsiteY40" fmla="*/ 99050 h 310187"/>
              <a:gd name="connsiteX41" fmla="*/ 222261 w 331352"/>
              <a:gd name="connsiteY41" fmla="*/ 75237 h 310187"/>
              <a:gd name="connsiteX42" fmla="*/ 87323 w 331352"/>
              <a:gd name="connsiteY42" fmla="*/ 75237 h 310187"/>
              <a:gd name="connsiteX43" fmla="*/ 95261 w 331352"/>
              <a:gd name="connsiteY43" fmla="*/ 99050 h 310187"/>
              <a:gd name="connsiteX44" fmla="*/ 152411 w 331352"/>
              <a:gd name="connsiteY44" fmla="*/ 99050 h 310187"/>
              <a:gd name="connsiteX45" fmla="*/ 152411 w 331352"/>
              <a:gd name="connsiteY45" fmla="*/ 75237 h 310187"/>
              <a:gd name="connsiteX46" fmla="*/ 13989 w 331352"/>
              <a:gd name="connsiteY46" fmla="*/ 328 h 310187"/>
              <a:gd name="connsiteX47" fmla="*/ 64579 w 331352"/>
              <a:gd name="connsiteY47" fmla="*/ 19694 h 310187"/>
              <a:gd name="connsiteX48" fmla="*/ 69768 w 331352"/>
              <a:gd name="connsiteY48" fmla="*/ 26149 h 310187"/>
              <a:gd name="connsiteX49" fmla="*/ 80145 w 331352"/>
              <a:gd name="connsiteY49" fmla="*/ 54553 h 310187"/>
              <a:gd name="connsiteX50" fmla="*/ 81442 w 331352"/>
              <a:gd name="connsiteY50" fmla="*/ 54553 h 310187"/>
              <a:gd name="connsiteX51" fmla="*/ 321421 w 331352"/>
              <a:gd name="connsiteY51" fmla="*/ 54553 h 310187"/>
              <a:gd name="connsiteX52" fmla="*/ 329204 w 331352"/>
              <a:gd name="connsiteY52" fmla="*/ 58426 h 310187"/>
              <a:gd name="connsiteX53" fmla="*/ 330501 w 331352"/>
              <a:gd name="connsiteY53" fmla="*/ 68755 h 310187"/>
              <a:gd name="connsiteX54" fmla="*/ 286397 w 331352"/>
              <a:gd name="connsiteY54" fmla="*/ 205610 h 310187"/>
              <a:gd name="connsiteX55" fmla="*/ 276019 w 331352"/>
              <a:gd name="connsiteY55" fmla="*/ 213356 h 310187"/>
              <a:gd name="connsiteX56" fmla="*/ 120358 w 331352"/>
              <a:gd name="connsiteY56" fmla="*/ 213356 h 310187"/>
              <a:gd name="connsiteX57" fmla="*/ 116466 w 331352"/>
              <a:gd name="connsiteY57" fmla="*/ 212065 h 310187"/>
              <a:gd name="connsiteX58" fmla="*/ 106089 w 331352"/>
              <a:gd name="connsiteY58" fmla="*/ 240469 h 310187"/>
              <a:gd name="connsiteX59" fmla="*/ 276019 w 331352"/>
              <a:gd name="connsiteY59" fmla="*/ 240469 h 310187"/>
              <a:gd name="connsiteX60" fmla="*/ 285100 w 331352"/>
              <a:gd name="connsiteY60" fmla="*/ 248215 h 310187"/>
              <a:gd name="connsiteX61" fmla="*/ 276019 w 331352"/>
              <a:gd name="connsiteY61" fmla="*/ 257253 h 310187"/>
              <a:gd name="connsiteX62" fmla="*/ 266939 w 331352"/>
              <a:gd name="connsiteY62" fmla="*/ 257253 h 310187"/>
              <a:gd name="connsiteX63" fmla="*/ 274722 w 331352"/>
              <a:gd name="connsiteY63" fmla="*/ 279201 h 310187"/>
              <a:gd name="connsiteX64" fmla="*/ 242293 w 331352"/>
              <a:gd name="connsiteY64" fmla="*/ 310187 h 310187"/>
              <a:gd name="connsiteX65" fmla="*/ 211160 w 331352"/>
              <a:gd name="connsiteY65" fmla="*/ 279201 h 310187"/>
              <a:gd name="connsiteX66" fmla="*/ 218943 w 331352"/>
              <a:gd name="connsiteY66" fmla="*/ 257253 h 310187"/>
              <a:gd name="connsiteX67" fmla="*/ 148896 w 331352"/>
              <a:gd name="connsiteY67" fmla="*/ 257253 h 310187"/>
              <a:gd name="connsiteX68" fmla="*/ 157976 w 331352"/>
              <a:gd name="connsiteY68" fmla="*/ 279201 h 310187"/>
              <a:gd name="connsiteX69" fmla="*/ 125547 w 331352"/>
              <a:gd name="connsiteY69" fmla="*/ 310187 h 310187"/>
              <a:gd name="connsiteX70" fmla="*/ 93117 w 331352"/>
              <a:gd name="connsiteY70" fmla="*/ 279201 h 310187"/>
              <a:gd name="connsiteX71" fmla="*/ 102197 w 331352"/>
              <a:gd name="connsiteY71" fmla="*/ 257253 h 310187"/>
              <a:gd name="connsiteX72" fmla="*/ 93117 w 331352"/>
              <a:gd name="connsiteY72" fmla="*/ 257253 h 310187"/>
              <a:gd name="connsiteX73" fmla="*/ 86631 w 331352"/>
              <a:gd name="connsiteY73" fmla="*/ 253380 h 310187"/>
              <a:gd name="connsiteX74" fmla="*/ 85334 w 331352"/>
              <a:gd name="connsiteY74" fmla="*/ 245633 h 310187"/>
              <a:gd name="connsiteX75" fmla="*/ 100900 w 331352"/>
              <a:gd name="connsiteY75" fmla="*/ 201737 h 310187"/>
              <a:gd name="connsiteX76" fmla="*/ 107386 w 331352"/>
              <a:gd name="connsiteY76" fmla="*/ 196572 h 310187"/>
              <a:gd name="connsiteX77" fmla="*/ 51607 w 331352"/>
              <a:gd name="connsiteY77" fmla="*/ 37769 h 310187"/>
              <a:gd name="connsiteX78" fmla="*/ 6206 w 331352"/>
              <a:gd name="connsiteY78" fmla="*/ 19694 h 310187"/>
              <a:gd name="connsiteX79" fmla="*/ 1017 w 331352"/>
              <a:gd name="connsiteY79" fmla="*/ 6783 h 310187"/>
              <a:gd name="connsiteX80" fmla="*/ 13989 w 331352"/>
              <a:gd name="connsiteY80" fmla="*/ 328 h 31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1352" h="310187">
                <a:moveTo>
                  <a:pt x="241311" y="265737"/>
                </a:moveTo>
                <a:cubicBezTo>
                  <a:pt x="233420" y="265737"/>
                  <a:pt x="227023" y="272134"/>
                  <a:pt x="227023" y="280025"/>
                </a:cubicBezTo>
                <a:cubicBezTo>
                  <a:pt x="227023" y="287916"/>
                  <a:pt x="233420" y="294313"/>
                  <a:pt x="241311" y="294313"/>
                </a:cubicBezTo>
                <a:cubicBezTo>
                  <a:pt x="249202" y="294313"/>
                  <a:pt x="255599" y="287916"/>
                  <a:pt x="255599" y="280025"/>
                </a:cubicBezTo>
                <a:cubicBezTo>
                  <a:pt x="255599" y="272134"/>
                  <a:pt x="249202" y="265737"/>
                  <a:pt x="241311" y="265737"/>
                </a:cubicBezTo>
                <a:close/>
                <a:moveTo>
                  <a:pt x="125424" y="265737"/>
                </a:moveTo>
                <a:cubicBezTo>
                  <a:pt x="117533" y="265737"/>
                  <a:pt x="111136" y="272134"/>
                  <a:pt x="111136" y="280025"/>
                </a:cubicBezTo>
                <a:cubicBezTo>
                  <a:pt x="111136" y="287916"/>
                  <a:pt x="117533" y="294313"/>
                  <a:pt x="125424" y="294313"/>
                </a:cubicBezTo>
                <a:cubicBezTo>
                  <a:pt x="133315" y="294313"/>
                  <a:pt x="139712" y="287916"/>
                  <a:pt x="139712" y="280025"/>
                </a:cubicBezTo>
                <a:cubicBezTo>
                  <a:pt x="139712" y="272134"/>
                  <a:pt x="133315" y="265737"/>
                  <a:pt x="125424" y="265737"/>
                </a:cubicBezTo>
                <a:close/>
                <a:moveTo>
                  <a:pt x="242898" y="168899"/>
                </a:moveTo>
                <a:lnTo>
                  <a:pt x="242898" y="192712"/>
                </a:lnTo>
                <a:lnTo>
                  <a:pt x="268298" y="192712"/>
                </a:lnTo>
                <a:lnTo>
                  <a:pt x="276236" y="168899"/>
                </a:lnTo>
                <a:close/>
                <a:moveTo>
                  <a:pt x="173048" y="168899"/>
                </a:moveTo>
                <a:lnTo>
                  <a:pt x="173048" y="192712"/>
                </a:lnTo>
                <a:lnTo>
                  <a:pt x="222261" y="192712"/>
                </a:lnTo>
                <a:lnTo>
                  <a:pt x="222261" y="168899"/>
                </a:lnTo>
                <a:close/>
                <a:moveTo>
                  <a:pt x="120661" y="168899"/>
                </a:moveTo>
                <a:lnTo>
                  <a:pt x="128598" y="192712"/>
                </a:lnTo>
                <a:lnTo>
                  <a:pt x="152411" y="192712"/>
                </a:lnTo>
                <a:lnTo>
                  <a:pt x="152411" y="168899"/>
                </a:lnTo>
                <a:close/>
                <a:moveTo>
                  <a:pt x="242898" y="119687"/>
                </a:moveTo>
                <a:lnTo>
                  <a:pt x="242898" y="148262"/>
                </a:lnTo>
                <a:lnTo>
                  <a:pt x="282586" y="148262"/>
                </a:lnTo>
                <a:lnTo>
                  <a:pt x="290523" y="119687"/>
                </a:lnTo>
                <a:close/>
                <a:moveTo>
                  <a:pt x="173048" y="119687"/>
                </a:moveTo>
                <a:lnTo>
                  <a:pt x="173048" y="148262"/>
                </a:lnTo>
                <a:lnTo>
                  <a:pt x="222261" y="148262"/>
                </a:lnTo>
                <a:lnTo>
                  <a:pt x="222261" y="119687"/>
                </a:lnTo>
                <a:close/>
                <a:moveTo>
                  <a:pt x="103198" y="119687"/>
                </a:moveTo>
                <a:lnTo>
                  <a:pt x="112723" y="148262"/>
                </a:lnTo>
                <a:lnTo>
                  <a:pt x="152411" y="148262"/>
                </a:lnTo>
                <a:lnTo>
                  <a:pt x="152411" y="119687"/>
                </a:lnTo>
                <a:close/>
                <a:moveTo>
                  <a:pt x="242898" y="75237"/>
                </a:moveTo>
                <a:lnTo>
                  <a:pt x="242898" y="99050"/>
                </a:lnTo>
                <a:lnTo>
                  <a:pt x="296873" y="99050"/>
                </a:lnTo>
                <a:lnTo>
                  <a:pt x="304811" y="75237"/>
                </a:lnTo>
                <a:close/>
                <a:moveTo>
                  <a:pt x="173048" y="75237"/>
                </a:moveTo>
                <a:lnTo>
                  <a:pt x="173048" y="99050"/>
                </a:lnTo>
                <a:lnTo>
                  <a:pt x="222261" y="99050"/>
                </a:lnTo>
                <a:lnTo>
                  <a:pt x="222261" y="75237"/>
                </a:lnTo>
                <a:close/>
                <a:moveTo>
                  <a:pt x="87323" y="75237"/>
                </a:moveTo>
                <a:lnTo>
                  <a:pt x="95261" y="99050"/>
                </a:lnTo>
                <a:lnTo>
                  <a:pt x="152411" y="99050"/>
                </a:lnTo>
                <a:lnTo>
                  <a:pt x="152411" y="75237"/>
                </a:lnTo>
                <a:close/>
                <a:moveTo>
                  <a:pt x="13989" y="328"/>
                </a:moveTo>
                <a:cubicBezTo>
                  <a:pt x="13989" y="328"/>
                  <a:pt x="13989" y="328"/>
                  <a:pt x="64579" y="19694"/>
                </a:cubicBezTo>
                <a:cubicBezTo>
                  <a:pt x="67173" y="20985"/>
                  <a:pt x="68471" y="23567"/>
                  <a:pt x="69768" y="26149"/>
                </a:cubicBezTo>
                <a:cubicBezTo>
                  <a:pt x="69768" y="26149"/>
                  <a:pt x="69768" y="26149"/>
                  <a:pt x="80145" y="54553"/>
                </a:cubicBezTo>
                <a:cubicBezTo>
                  <a:pt x="80145" y="54553"/>
                  <a:pt x="81442" y="54553"/>
                  <a:pt x="81442" y="54553"/>
                </a:cubicBezTo>
                <a:cubicBezTo>
                  <a:pt x="81442" y="54553"/>
                  <a:pt x="81442" y="54553"/>
                  <a:pt x="321421" y="54553"/>
                </a:cubicBezTo>
                <a:cubicBezTo>
                  <a:pt x="324015" y="54553"/>
                  <a:pt x="327907" y="55844"/>
                  <a:pt x="329204" y="58426"/>
                </a:cubicBezTo>
                <a:cubicBezTo>
                  <a:pt x="331798" y="62300"/>
                  <a:pt x="331798" y="64882"/>
                  <a:pt x="330501" y="68755"/>
                </a:cubicBezTo>
                <a:cubicBezTo>
                  <a:pt x="330501" y="68755"/>
                  <a:pt x="330501" y="68755"/>
                  <a:pt x="286397" y="205610"/>
                </a:cubicBezTo>
                <a:cubicBezTo>
                  <a:pt x="285100" y="210774"/>
                  <a:pt x="281208" y="213356"/>
                  <a:pt x="276019" y="213356"/>
                </a:cubicBezTo>
                <a:cubicBezTo>
                  <a:pt x="276019" y="213356"/>
                  <a:pt x="276019" y="213356"/>
                  <a:pt x="120358" y="213356"/>
                </a:cubicBezTo>
                <a:cubicBezTo>
                  <a:pt x="119061" y="213356"/>
                  <a:pt x="117763" y="213356"/>
                  <a:pt x="116466" y="212065"/>
                </a:cubicBezTo>
                <a:cubicBezTo>
                  <a:pt x="116466" y="212065"/>
                  <a:pt x="116466" y="212065"/>
                  <a:pt x="106089" y="240469"/>
                </a:cubicBezTo>
                <a:cubicBezTo>
                  <a:pt x="106089" y="240469"/>
                  <a:pt x="106089" y="240469"/>
                  <a:pt x="276019" y="240469"/>
                </a:cubicBezTo>
                <a:cubicBezTo>
                  <a:pt x="281208" y="240469"/>
                  <a:pt x="285100" y="244342"/>
                  <a:pt x="285100" y="248215"/>
                </a:cubicBezTo>
                <a:cubicBezTo>
                  <a:pt x="285100" y="253380"/>
                  <a:pt x="281208" y="257253"/>
                  <a:pt x="276019" y="257253"/>
                </a:cubicBezTo>
                <a:cubicBezTo>
                  <a:pt x="276019" y="257253"/>
                  <a:pt x="276019" y="257253"/>
                  <a:pt x="266939" y="257253"/>
                </a:cubicBezTo>
                <a:cubicBezTo>
                  <a:pt x="272128" y="263708"/>
                  <a:pt x="274722" y="270164"/>
                  <a:pt x="274722" y="279201"/>
                </a:cubicBezTo>
                <a:cubicBezTo>
                  <a:pt x="274722" y="295985"/>
                  <a:pt x="260453" y="310187"/>
                  <a:pt x="242293" y="310187"/>
                </a:cubicBezTo>
                <a:cubicBezTo>
                  <a:pt x="225429" y="310187"/>
                  <a:pt x="211160" y="295985"/>
                  <a:pt x="211160" y="279201"/>
                </a:cubicBezTo>
                <a:cubicBezTo>
                  <a:pt x="211160" y="270164"/>
                  <a:pt x="213755" y="263708"/>
                  <a:pt x="218943" y="257253"/>
                </a:cubicBezTo>
                <a:cubicBezTo>
                  <a:pt x="218943" y="257253"/>
                  <a:pt x="218943" y="257253"/>
                  <a:pt x="148896" y="257253"/>
                </a:cubicBezTo>
                <a:cubicBezTo>
                  <a:pt x="154084" y="263708"/>
                  <a:pt x="157976" y="270164"/>
                  <a:pt x="157976" y="279201"/>
                </a:cubicBezTo>
                <a:cubicBezTo>
                  <a:pt x="157976" y="295985"/>
                  <a:pt x="143707" y="310187"/>
                  <a:pt x="125547" y="310187"/>
                </a:cubicBezTo>
                <a:cubicBezTo>
                  <a:pt x="108683" y="310187"/>
                  <a:pt x="93117" y="295985"/>
                  <a:pt x="93117" y="279201"/>
                </a:cubicBezTo>
                <a:cubicBezTo>
                  <a:pt x="93117" y="270164"/>
                  <a:pt x="97009" y="263708"/>
                  <a:pt x="102197" y="257253"/>
                </a:cubicBezTo>
                <a:cubicBezTo>
                  <a:pt x="102197" y="257253"/>
                  <a:pt x="102197" y="257253"/>
                  <a:pt x="93117" y="257253"/>
                </a:cubicBezTo>
                <a:cubicBezTo>
                  <a:pt x="90523" y="257253"/>
                  <a:pt x="87928" y="255962"/>
                  <a:pt x="86631" y="253380"/>
                </a:cubicBezTo>
                <a:cubicBezTo>
                  <a:pt x="85334" y="252089"/>
                  <a:pt x="84037" y="248215"/>
                  <a:pt x="85334" y="245633"/>
                </a:cubicBezTo>
                <a:cubicBezTo>
                  <a:pt x="85334" y="245633"/>
                  <a:pt x="85334" y="245633"/>
                  <a:pt x="100900" y="201737"/>
                </a:cubicBezTo>
                <a:cubicBezTo>
                  <a:pt x="102197" y="199154"/>
                  <a:pt x="104792" y="196572"/>
                  <a:pt x="107386" y="196572"/>
                </a:cubicBezTo>
                <a:cubicBezTo>
                  <a:pt x="107386" y="196572"/>
                  <a:pt x="107386" y="196572"/>
                  <a:pt x="51607" y="37769"/>
                </a:cubicBezTo>
                <a:cubicBezTo>
                  <a:pt x="51607" y="37769"/>
                  <a:pt x="51607" y="37769"/>
                  <a:pt x="6206" y="19694"/>
                </a:cubicBezTo>
                <a:cubicBezTo>
                  <a:pt x="1017" y="18403"/>
                  <a:pt x="-1577" y="11948"/>
                  <a:pt x="1017" y="6783"/>
                </a:cubicBezTo>
                <a:cubicBezTo>
                  <a:pt x="2315" y="1619"/>
                  <a:pt x="8800" y="-963"/>
                  <a:pt x="13989" y="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248A42-A042-4A7F-8609-373D8321068D}"/>
              </a:ext>
            </a:extLst>
          </p:cNvPr>
          <p:cNvSpPr/>
          <p:nvPr/>
        </p:nvSpPr>
        <p:spPr>
          <a:xfrm>
            <a:off x="6194529" y="2292718"/>
            <a:ext cx="4398261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342900">
              <a:lnSpc>
                <a:spcPct val="120000"/>
              </a:lnSpc>
              <a:buClr>
                <a:srgbClr val="151314"/>
              </a:buClr>
              <a:buSzPct val="25000"/>
            </a:pPr>
            <a:r>
              <a:rPr lang="zh-CN" altLang="en-US" b="1" kern="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跟随付云鹏师兄李卓逸师姐一起采集数据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2997D3B-0FC4-4272-A754-92E6967D5979}"/>
              </a:ext>
            </a:extLst>
          </p:cNvPr>
          <p:cNvSpPr/>
          <p:nvPr/>
        </p:nvSpPr>
        <p:spPr>
          <a:xfrm>
            <a:off x="6194529" y="3163627"/>
            <a:ext cx="2925720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342900">
              <a:lnSpc>
                <a:spcPct val="120000"/>
              </a:lnSpc>
              <a:buClr>
                <a:srgbClr val="151314"/>
              </a:buClr>
              <a:buSzPct val="25000"/>
            </a:pPr>
            <a:r>
              <a:rPr lang="zh-CN" altLang="en-US" b="1" kern="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学习降维聚类算法</a:t>
            </a:r>
            <a:r>
              <a:rPr lang="en-US" altLang="zh-CN" b="1" kern="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T-SNE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4B36D2-31BE-4E76-906E-95E4D96C304E}"/>
              </a:ext>
            </a:extLst>
          </p:cNvPr>
          <p:cNvSpPr/>
          <p:nvPr/>
        </p:nvSpPr>
        <p:spPr>
          <a:xfrm>
            <a:off x="6194529" y="4099441"/>
            <a:ext cx="1773246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342900">
              <a:lnSpc>
                <a:spcPct val="120000"/>
              </a:lnSpc>
              <a:buClr>
                <a:srgbClr val="151314"/>
              </a:buClr>
              <a:buSzPct val="25000"/>
            </a:pPr>
            <a:r>
              <a:rPr lang="zh-CN" altLang="en-US" b="1" kern="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搭建</a:t>
            </a:r>
            <a:r>
              <a:rPr lang="en-US" altLang="zh-CN" b="1" kern="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RNN</a:t>
            </a:r>
            <a:r>
              <a:rPr lang="zh-CN" altLang="en-US" b="1" kern="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模型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E5F11EA-1403-4A11-B9F2-588B74291297}"/>
              </a:ext>
            </a:extLst>
          </p:cNvPr>
          <p:cNvSpPr/>
          <p:nvPr/>
        </p:nvSpPr>
        <p:spPr>
          <a:xfrm>
            <a:off x="6194528" y="4955616"/>
            <a:ext cx="4398261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342900">
              <a:lnSpc>
                <a:spcPct val="120000"/>
              </a:lnSpc>
              <a:buClr>
                <a:srgbClr val="151314"/>
              </a:buClr>
              <a:buSzPct val="25000"/>
            </a:pPr>
            <a:r>
              <a:rPr lang="zh-CN" altLang="en-US" b="1" kern="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学习深度卷积网络</a:t>
            </a:r>
            <a:r>
              <a:rPr lang="en-US" altLang="zh-CN" b="1" kern="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+Adam</a:t>
            </a:r>
            <a:r>
              <a:rPr lang="zh-CN" altLang="en-US" b="1" kern="0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优化器</a:t>
            </a:r>
          </a:p>
        </p:txBody>
      </p:sp>
      <p:pic>
        <p:nvPicPr>
          <p:cNvPr id="32" name="图片占位符 42">
            <a:extLst>
              <a:ext uri="{FF2B5EF4-FFF2-40B4-BE49-F238E27FC236}">
                <a16:creationId xmlns:a16="http://schemas.microsoft.com/office/drawing/2014/main" id="{565C15AE-2B61-4F3C-BFD9-EC601FA40D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7677" y="2671011"/>
            <a:ext cx="2343314" cy="2228996"/>
          </a:xfrm>
          <a:custGeom>
            <a:avLst/>
            <a:gdLst>
              <a:gd name="connsiteX0" fmla="*/ 1524000 w 3048000"/>
              <a:gd name="connsiteY0" fmla="*/ 0 h 3048000"/>
              <a:gd name="connsiteX1" fmla="*/ 3048000 w 3048000"/>
              <a:gd name="connsiteY1" fmla="*/ 1524000 h 3048000"/>
              <a:gd name="connsiteX2" fmla="*/ 1524000 w 3048000"/>
              <a:gd name="connsiteY2" fmla="*/ 3048000 h 3048000"/>
              <a:gd name="connsiteX3" fmla="*/ 0 w 3048000"/>
              <a:gd name="connsiteY3" fmla="*/ 1524000 h 3048000"/>
              <a:gd name="connsiteX4" fmla="*/ 1524000 w 3048000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0" h="3048000">
                <a:moveTo>
                  <a:pt x="1524000" y="0"/>
                </a:moveTo>
                <a:cubicBezTo>
                  <a:pt x="2365682" y="0"/>
                  <a:pt x="3048000" y="682318"/>
                  <a:pt x="3048000" y="1524000"/>
                </a:cubicBezTo>
                <a:cubicBezTo>
                  <a:pt x="3048000" y="2365682"/>
                  <a:pt x="2365682" y="3048000"/>
                  <a:pt x="1524000" y="3048000"/>
                </a:cubicBezTo>
                <a:cubicBezTo>
                  <a:pt x="682318" y="3048000"/>
                  <a:pt x="0" y="2365682"/>
                  <a:pt x="0" y="1524000"/>
                </a:cubicBezTo>
                <a:cubicBezTo>
                  <a:pt x="0" y="682318"/>
                  <a:pt x="682318" y="0"/>
                  <a:pt x="1524000" y="0"/>
                </a:cubicBezTo>
                <a:close/>
              </a:path>
            </a:pathLst>
          </a:custGeom>
          <a:blipFill>
            <a:blip r:embed="rId4"/>
            <a:stretch>
              <a:fillRect l="-37794" r="-61232"/>
            </a:stretch>
          </a:blipFill>
          <a:ln w="38100">
            <a:solidFill>
              <a:srgbClr val="244C89"/>
            </a:solidFill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674F5D8-11EB-4674-B4D7-6FE8BBEFAD1E}"/>
              </a:ext>
            </a:extLst>
          </p:cNvPr>
          <p:cNvSpPr txBox="1"/>
          <p:nvPr/>
        </p:nvSpPr>
        <p:spPr>
          <a:xfrm>
            <a:off x="11109960" y="5975790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62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4" name="矩形 3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5" name="文本框 4"/>
          <p:cNvSpPr txBox="1"/>
          <p:nvPr/>
        </p:nvSpPr>
        <p:spPr>
          <a:xfrm>
            <a:off x="2609942" y="2426539"/>
            <a:ext cx="705311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感谢聆听   批评指正</a:t>
            </a:r>
          </a:p>
        </p:txBody>
      </p:sp>
      <p:sp>
        <p:nvSpPr>
          <p:cNvPr id="6" name="PA_圆角矩形 31"/>
          <p:cNvSpPr/>
          <p:nvPr>
            <p:custDataLst>
              <p:tags r:id="rId1"/>
            </p:custDataLst>
          </p:nvPr>
        </p:nvSpPr>
        <p:spPr>
          <a:xfrm>
            <a:off x="3159760" y="4242820"/>
            <a:ext cx="2877472" cy="527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汇报人：王屹然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387350" y="978500"/>
            <a:ext cx="1471398" cy="1390482"/>
            <a:chOff x="5387350" y="978500"/>
            <a:chExt cx="1471398" cy="1390482"/>
          </a:xfrm>
        </p:grpSpPr>
        <p:sp>
          <p:nvSpPr>
            <p:cNvPr id="8" name="椭圆 7"/>
            <p:cNvSpPr/>
            <p:nvPr/>
          </p:nvSpPr>
          <p:spPr>
            <a:xfrm>
              <a:off x="5387350" y="978500"/>
              <a:ext cx="1390484" cy="1390482"/>
            </a:xfrm>
            <a:prstGeom prst="ellipse">
              <a:avLst/>
            </a:prstGeom>
            <a:solidFill>
              <a:srgbClr val="244C89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467040" y="1057257"/>
              <a:ext cx="1391708" cy="1240164"/>
              <a:chOff x="5136355" y="497958"/>
              <a:chExt cx="2111099" cy="1881221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5136355" y="497958"/>
                <a:ext cx="2111099" cy="1881221"/>
                <a:chOff x="5151345" y="437998"/>
                <a:chExt cx="2111099" cy="1881221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5174792" y="470865"/>
                  <a:ext cx="1813907" cy="18139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200"/>
                </a:p>
              </p:txBody>
            </p:sp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151345" y="437998"/>
                  <a:ext cx="2111099" cy="1881221"/>
                </a:xfrm>
                <a:prstGeom prst="rect">
                  <a:avLst/>
                </a:prstGeom>
              </p:spPr>
            </p:pic>
          </p:grpSp>
          <p:sp>
            <p:nvSpPr>
              <p:cNvPr id="11" name="椭圆 10"/>
              <p:cNvSpPr/>
              <p:nvPr/>
            </p:nvSpPr>
            <p:spPr>
              <a:xfrm>
                <a:off x="5472591" y="827607"/>
                <a:ext cx="1209821" cy="1209822"/>
              </a:xfrm>
              <a:prstGeom prst="ellipse">
                <a:avLst/>
              </a:prstGeom>
              <a:solidFill>
                <a:srgbClr val="244C8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120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57405" y="1186254"/>
                <a:ext cx="1243041" cy="608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  <a:latin typeface="Adobe 仿宋 Std R" panose="02020400000000000000" pitchFamily="18" charset="-122"/>
                    <a:ea typeface="Adobe 仿宋 Std R" panose="02020400000000000000" pitchFamily="18" charset="-122"/>
                  </a:rPr>
                  <a:t>LOGO</a:t>
                </a:r>
                <a:endParaRPr lang="zh-CN" altLang="en-US" b="1" dirty="0">
                  <a:solidFill>
                    <a:schemeClr val="bg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endParaRPr>
              </a:p>
            </p:txBody>
          </p:sp>
        </p:grpSp>
      </p:grp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1928355" y="3692940"/>
            <a:ext cx="8335010" cy="30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院系</a:t>
            </a:r>
            <a:r>
              <a:rPr lang="en-US" altLang="zh-CN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专业：</a:t>
            </a:r>
            <a:r>
              <a:rPr lang="en-US" altLang="zh-CN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2021</a:t>
            </a: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级能源动力研</a:t>
            </a:r>
            <a:r>
              <a:rPr lang="en-US" altLang="zh-CN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2103</a:t>
            </a:r>
            <a:r>
              <a:rPr lang="zh-CN" altLang="en-US" sz="1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班</a:t>
            </a:r>
            <a:endParaRPr lang="en-US" altLang="zh-CN" sz="18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PA_圆角矩形 31"/>
          <p:cNvSpPr/>
          <p:nvPr>
            <p:custDataLst>
              <p:tags r:id="rId2"/>
            </p:custDataLst>
          </p:nvPr>
        </p:nvSpPr>
        <p:spPr>
          <a:xfrm>
            <a:off x="6154769" y="4242820"/>
            <a:ext cx="2877471" cy="527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2022</a:t>
            </a:r>
            <a:r>
              <a:rPr lang="zh-CN" altLang="en-US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年</a:t>
            </a:r>
            <a:r>
              <a:rPr lang="en-US" altLang="zh-CN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4</a:t>
            </a:r>
            <a:r>
              <a:rPr lang="zh-CN" altLang="en-US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月</a:t>
            </a:r>
            <a:r>
              <a:rPr lang="en-US" altLang="zh-CN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5</a:t>
            </a:r>
            <a:r>
              <a:rPr lang="zh-CN" altLang="en-US" sz="2400" dirty="0">
                <a:solidFill>
                  <a:srgbClr val="22376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日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246A12E-B7B7-4E21-A730-A733753B88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53" t="7732" r="12750" b="8163"/>
          <a:stretch/>
        </p:blipFill>
        <p:spPr>
          <a:xfrm>
            <a:off x="5154439" y="788941"/>
            <a:ext cx="1765585" cy="1768817"/>
          </a:xfrm>
          <a:prstGeom prst="flowChartConnector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970F1AE-A4AB-4135-848F-608BF14B0A3E}"/>
              </a:ext>
            </a:extLst>
          </p:cNvPr>
          <p:cNvSpPr txBox="1"/>
          <p:nvPr/>
        </p:nvSpPr>
        <p:spPr>
          <a:xfrm>
            <a:off x="10611196" y="5999540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540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5" grpId="0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34"/>
          <p:cNvSpPr/>
          <p:nvPr/>
        </p:nvSpPr>
        <p:spPr>
          <a:xfrm>
            <a:off x="5323967" y="1754464"/>
            <a:ext cx="518034" cy="518032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GB" sz="16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01</a:t>
            </a:r>
          </a:p>
        </p:txBody>
      </p:sp>
      <p:sp>
        <p:nvSpPr>
          <p:cNvPr id="20" name="TextBox 53"/>
          <p:cNvSpPr txBox="1"/>
          <p:nvPr/>
        </p:nvSpPr>
        <p:spPr>
          <a:xfrm>
            <a:off x="7446550" y="1834341"/>
            <a:ext cx="2195473" cy="304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Mini-batch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梯度下降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8" name="Oval 34"/>
          <p:cNvSpPr/>
          <p:nvPr/>
        </p:nvSpPr>
        <p:spPr>
          <a:xfrm>
            <a:off x="5709730" y="2354539"/>
            <a:ext cx="518034" cy="518032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GB" sz="16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02</a:t>
            </a:r>
          </a:p>
        </p:txBody>
      </p:sp>
      <p:sp>
        <p:nvSpPr>
          <p:cNvPr id="30" name="TextBox 53"/>
          <p:cNvSpPr txBox="1"/>
          <p:nvPr/>
        </p:nvSpPr>
        <p:spPr>
          <a:xfrm>
            <a:off x="7436389" y="2434416"/>
            <a:ext cx="1615827" cy="304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指数加权平均数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2" name="Oval 34"/>
          <p:cNvSpPr/>
          <p:nvPr/>
        </p:nvSpPr>
        <p:spPr>
          <a:xfrm>
            <a:off x="5871655" y="3059389"/>
            <a:ext cx="518034" cy="518032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GB" sz="16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03</a:t>
            </a:r>
          </a:p>
        </p:txBody>
      </p:sp>
      <p:sp>
        <p:nvSpPr>
          <p:cNvPr id="34" name="TextBox 53"/>
          <p:cNvSpPr txBox="1"/>
          <p:nvPr/>
        </p:nvSpPr>
        <p:spPr>
          <a:xfrm>
            <a:off x="7446549" y="3139266"/>
            <a:ext cx="1384995" cy="304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动量梯度下降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8" name="Oval 34"/>
          <p:cNvSpPr/>
          <p:nvPr/>
        </p:nvSpPr>
        <p:spPr>
          <a:xfrm>
            <a:off x="5871655" y="3773764"/>
            <a:ext cx="518034" cy="518032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GB" sz="16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04</a:t>
            </a:r>
          </a:p>
        </p:txBody>
      </p:sp>
      <p:sp>
        <p:nvSpPr>
          <p:cNvPr id="40" name="TextBox 53"/>
          <p:cNvSpPr txBox="1"/>
          <p:nvPr/>
        </p:nvSpPr>
        <p:spPr>
          <a:xfrm>
            <a:off x="7466869" y="3853641"/>
            <a:ext cx="1095300" cy="304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RMSprop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2" name="Oval 34"/>
          <p:cNvSpPr/>
          <p:nvPr/>
        </p:nvSpPr>
        <p:spPr>
          <a:xfrm>
            <a:off x="5709730" y="4478614"/>
            <a:ext cx="518034" cy="518032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GB" sz="16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05</a:t>
            </a:r>
          </a:p>
        </p:txBody>
      </p:sp>
      <p:sp>
        <p:nvSpPr>
          <p:cNvPr id="44" name="TextBox 53"/>
          <p:cNvSpPr txBox="1"/>
          <p:nvPr/>
        </p:nvSpPr>
        <p:spPr>
          <a:xfrm>
            <a:off x="7446549" y="4558491"/>
            <a:ext cx="1154162" cy="304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学习率衰减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6" name="Oval 34"/>
          <p:cNvSpPr/>
          <p:nvPr/>
        </p:nvSpPr>
        <p:spPr>
          <a:xfrm>
            <a:off x="5323967" y="5069164"/>
            <a:ext cx="518034" cy="518032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GB" sz="16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06</a:t>
            </a:r>
          </a:p>
        </p:txBody>
      </p:sp>
      <p:sp>
        <p:nvSpPr>
          <p:cNvPr id="48" name="TextBox 53"/>
          <p:cNvSpPr txBox="1"/>
          <p:nvPr/>
        </p:nvSpPr>
        <p:spPr>
          <a:xfrm>
            <a:off x="7477029" y="5149041"/>
            <a:ext cx="923330" cy="304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局部最优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6" name="Oval 34"/>
          <p:cNvSpPr/>
          <p:nvPr/>
        </p:nvSpPr>
        <p:spPr>
          <a:xfrm>
            <a:off x="2992893" y="2510971"/>
            <a:ext cx="2370970" cy="2370960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GB" sz="1600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58" name="直接连接符 57"/>
          <p:cNvCxnSpPr>
            <a:stCxn id="18" idx="6"/>
          </p:cNvCxnSpPr>
          <p:nvPr/>
        </p:nvCxnSpPr>
        <p:spPr>
          <a:xfrm>
            <a:off x="5842001" y="2013480"/>
            <a:ext cx="1359128" cy="0"/>
          </a:xfrm>
          <a:prstGeom prst="line">
            <a:avLst/>
          </a:prstGeom>
          <a:ln w="12700">
            <a:solidFill>
              <a:srgbClr val="433D3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28" idx="6"/>
          </p:cNvCxnSpPr>
          <p:nvPr/>
        </p:nvCxnSpPr>
        <p:spPr>
          <a:xfrm>
            <a:off x="6227764" y="2613555"/>
            <a:ext cx="973365" cy="0"/>
          </a:xfrm>
          <a:prstGeom prst="line">
            <a:avLst/>
          </a:prstGeom>
          <a:ln w="12700">
            <a:solidFill>
              <a:srgbClr val="433D3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cxnSpLocks/>
          </p:cNvCxnSpPr>
          <p:nvPr/>
        </p:nvCxnSpPr>
        <p:spPr>
          <a:xfrm>
            <a:off x="6389689" y="3277765"/>
            <a:ext cx="811440" cy="0"/>
          </a:xfrm>
          <a:prstGeom prst="line">
            <a:avLst/>
          </a:prstGeom>
          <a:ln w="12700">
            <a:solidFill>
              <a:srgbClr val="433D3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389689" y="3992140"/>
            <a:ext cx="811440" cy="0"/>
          </a:xfrm>
          <a:prstGeom prst="line">
            <a:avLst/>
          </a:prstGeom>
          <a:ln w="12700">
            <a:solidFill>
              <a:srgbClr val="433D3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227764" y="4737630"/>
            <a:ext cx="973365" cy="0"/>
          </a:xfrm>
          <a:prstGeom prst="line">
            <a:avLst/>
          </a:prstGeom>
          <a:ln w="12700">
            <a:solidFill>
              <a:srgbClr val="433D3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842001" y="5328180"/>
            <a:ext cx="1359128" cy="0"/>
          </a:xfrm>
          <a:prstGeom prst="line">
            <a:avLst/>
          </a:prstGeom>
          <a:ln w="12700">
            <a:solidFill>
              <a:srgbClr val="433D3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B350CC0-8EE0-4745-B05D-434F835787D8}"/>
              </a:ext>
            </a:extLst>
          </p:cNvPr>
          <p:cNvSpPr txBox="1"/>
          <p:nvPr/>
        </p:nvSpPr>
        <p:spPr>
          <a:xfrm>
            <a:off x="3110609" y="3037840"/>
            <a:ext cx="2336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    Adam</a:t>
            </a:r>
          </a:p>
          <a:p>
            <a:r>
              <a:rPr lang="zh-CN" altLang="en-US" sz="3600" b="1" dirty="0">
                <a:solidFill>
                  <a:schemeClr val="bg1"/>
                </a:solidFill>
              </a:rPr>
              <a:t>优化算法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F8E1C176-C919-415C-98EC-A58964F2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8" y="752801"/>
            <a:ext cx="3629564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下周工作</a:t>
            </a:r>
          </a:p>
        </p:txBody>
      </p:sp>
    </p:spTree>
    <p:extLst>
      <p:ext uri="{BB962C8B-B14F-4D97-AF65-F5344CB8AC3E}">
        <p14:creationId xmlns:p14="http://schemas.microsoft.com/office/powerpoint/2010/main" val="21759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6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6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6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6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6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P spid="32" grpId="0" animBg="1"/>
      <p:bldP spid="38" grpId="0" animBg="1"/>
      <p:bldP spid="42" grpId="0" animBg="1"/>
      <p:bldP spid="46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577250" y="3493882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656499" y="3723973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导入数据与定位电极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044977" y="1208931"/>
            <a:ext cx="698324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01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92250A-090B-499C-AA87-618AEE89D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93" y="1973537"/>
            <a:ext cx="6718212" cy="31526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1CA304F-7755-4EF0-8332-DDAD9129EFD7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0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/>
          <p:cNvSpPr/>
          <p:nvPr/>
        </p:nvSpPr>
        <p:spPr>
          <a:xfrm>
            <a:off x="4044977" y="1208931"/>
            <a:ext cx="698324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EA62E6-67E0-4DDE-A99E-45CC55A25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672" y="1260289"/>
            <a:ext cx="6783852" cy="49315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圆角矩形 26">
            <a:extLst>
              <a:ext uri="{FF2B5EF4-FFF2-40B4-BE49-F238E27FC236}">
                <a16:creationId xmlns:a16="http://schemas.microsoft.com/office/drawing/2014/main" id="{B9F26FBD-AA6B-4D8E-BEDD-FD416350651A}"/>
              </a:ext>
            </a:extLst>
          </p:cNvPr>
          <p:cNvSpPr/>
          <p:nvPr/>
        </p:nvSpPr>
        <p:spPr>
          <a:xfrm>
            <a:off x="577250" y="3493882"/>
            <a:ext cx="3341489" cy="966501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4AB8736A-3284-4A2F-ACED-8ED6B5EBE0E2}"/>
              </a:ext>
            </a:extLst>
          </p:cNvPr>
          <p:cNvSpPr txBox="1"/>
          <p:nvPr/>
        </p:nvSpPr>
        <p:spPr>
          <a:xfrm>
            <a:off x="656499" y="3723973"/>
            <a:ext cx="3309229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导入数据与定位电极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5B3CC87-65FB-4ECC-8444-69825782A07F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01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18E3C6-CE9A-486A-B689-61FDE97225EE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52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969817" y="3521593"/>
            <a:ext cx="2618510" cy="876403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518310" y="3740496"/>
            <a:ext cx="1446562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查看数据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044977" y="1208931"/>
            <a:ext cx="6983242" cy="5108742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02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D1300A62-F16B-4A2C-954F-3A0D95C89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52" y="1268002"/>
            <a:ext cx="6992508" cy="483719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90F14660-0545-4432-BA14-DF01F1A2F065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74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251945" y="3521593"/>
            <a:ext cx="1920746" cy="876404"/>
          </a:xfrm>
          <a:prstGeom prst="roundRect">
            <a:avLst>
              <a:gd name="adj" fmla="val 9092"/>
            </a:avLst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1856411" y="3723158"/>
            <a:ext cx="1446562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滤波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E2B71396-D7EE-46E1-997D-8F0D784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97" y="752801"/>
            <a:ext cx="5317835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脑电数据预处理基础知识学习与实践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836B5B-5AF7-4AFE-A5CD-A5B10E2294D6}"/>
              </a:ext>
            </a:extLst>
          </p:cNvPr>
          <p:cNvSpPr/>
          <p:nvPr/>
        </p:nvSpPr>
        <p:spPr>
          <a:xfrm>
            <a:off x="1684565" y="229432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03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3A30EC-B61F-43F9-BE82-E0E0DCEB24CB}"/>
              </a:ext>
            </a:extLst>
          </p:cNvPr>
          <p:cNvGrpSpPr/>
          <p:nvPr/>
        </p:nvGrpSpPr>
        <p:grpSpPr>
          <a:xfrm>
            <a:off x="3777157" y="2007927"/>
            <a:ext cx="3663185" cy="3846585"/>
            <a:chOff x="4736413" y="1765832"/>
            <a:chExt cx="2935783" cy="431074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E9ACF0A-8949-42F7-A0C5-A55C15E28137}"/>
                </a:ext>
              </a:extLst>
            </p:cNvPr>
            <p:cNvGrpSpPr/>
            <p:nvPr/>
          </p:nvGrpSpPr>
          <p:grpSpPr>
            <a:xfrm>
              <a:off x="4736413" y="1765832"/>
              <a:ext cx="2935783" cy="4310749"/>
              <a:chOff x="4711699" y="1802903"/>
              <a:chExt cx="2935783" cy="4310749"/>
            </a:xfrm>
          </p:grpSpPr>
          <p:sp>
            <p:nvSpPr>
              <p:cNvPr id="14" name="Rectangle 24">
                <a:extLst>
                  <a:ext uri="{FF2B5EF4-FFF2-40B4-BE49-F238E27FC236}">
                    <a16:creationId xmlns:a16="http://schemas.microsoft.com/office/drawing/2014/main" id="{FBF32F5F-BEB5-489D-9975-CB31C91AF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1700" y="1802903"/>
                <a:ext cx="2935782" cy="43107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 dirty="0"/>
              </a:p>
            </p:txBody>
          </p:sp>
          <p:sp>
            <p:nvSpPr>
              <p:cNvPr id="15" name="Freeform 25">
                <a:extLst>
                  <a:ext uri="{FF2B5EF4-FFF2-40B4-BE49-F238E27FC236}">
                    <a16:creationId xmlns:a16="http://schemas.microsoft.com/office/drawing/2014/main" id="{2AC10B48-E5B9-4375-ACF0-C29C5A20A6C7}"/>
                  </a:ext>
                </a:extLst>
              </p:cNvPr>
              <p:cNvSpPr/>
              <p:nvPr/>
            </p:nvSpPr>
            <p:spPr bwMode="auto">
              <a:xfrm>
                <a:off x="4711699" y="1802903"/>
                <a:ext cx="189248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16" name="TextBox 18">
                <a:extLst>
                  <a:ext uri="{FF2B5EF4-FFF2-40B4-BE49-F238E27FC236}">
                    <a16:creationId xmlns:a16="http://schemas.microsoft.com/office/drawing/2014/main" id="{F5C1185E-08FF-41B9-A14A-55C20A1A30E1}"/>
                  </a:ext>
                </a:extLst>
              </p:cNvPr>
              <p:cNvSpPr txBox="1"/>
              <p:nvPr/>
            </p:nvSpPr>
            <p:spPr>
              <a:xfrm>
                <a:off x="4883768" y="2026869"/>
                <a:ext cx="1554302" cy="6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生理伪迹</a:t>
                </a:r>
                <a:endParaRPr lang="en-US" altLang="zh-CN" sz="28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7670999-CB8D-410D-9279-840228F8E0E9}"/>
                  </a:ext>
                </a:extLst>
              </p:cNvPr>
              <p:cNvSpPr/>
              <p:nvPr/>
            </p:nvSpPr>
            <p:spPr>
              <a:xfrm>
                <a:off x="5068413" y="3125137"/>
                <a:ext cx="2203507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44C89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眼电伪迹：眨眼、眼动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168DC66B-3213-4544-A7CB-27F97B893D7B}"/>
                  </a:ext>
                </a:extLst>
              </p:cNvPr>
              <p:cNvCxnSpPr/>
              <p:nvPr/>
            </p:nvCxnSpPr>
            <p:spPr>
              <a:xfrm>
                <a:off x="5851638" y="3738009"/>
                <a:ext cx="586432" cy="0"/>
              </a:xfrm>
              <a:prstGeom prst="line">
                <a:avLst/>
              </a:prstGeom>
              <a:ln w="38100">
                <a:solidFill>
                  <a:srgbClr val="244C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C6DEA0E1-3DB8-4633-A79E-37C67D318493}"/>
                  </a:ext>
                </a:extLst>
              </p:cNvPr>
              <p:cNvSpPr/>
              <p:nvPr/>
            </p:nvSpPr>
            <p:spPr>
              <a:xfrm>
                <a:off x="5068413" y="3949626"/>
                <a:ext cx="2203506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44C89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肌电伪迹：额肌、颞肌</a:t>
                </a: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084B1ABF-E978-4109-8041-E37D839FFDA6}"/>
                  </a:ext>
                </a:extLst>
              </p:cNvPr>
              <p:cNvCxnSpPr/>
              <p:nvPr/>
            </p:nvCxnSpPr>
            <p:spPr>
              <a:xfrm>
                <a:off x="5851638" y="4625097"/>
                <a:ext cx="586432" cy="0"/>
              </a:xfrm>
              <a:prstGeom prst="line">
                <a:avLst/>
              </a:prstGeom>
              <a:ln w="38100">
                <a:solidFill>
                  <a:srgbClr val="244C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5EE383F-3857-4DE1-95AE-95998330CA9E}"/>
                  </a:ext>
                </a:extLst>
              </p:cNvPr>
              <p:cNvSpPr/>
              <p:nvPr/>
            </p:nvSpPr>
            <p:spPr>
              <a:xfrm>
                <a:off x="5376738" y="4810221"/>
                <a:ext cx="1586853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44C89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心电伪迹：心跳</a:t>
                </a: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9FA33180-54FA-4323-9378-C835E32E2174}"/>
                  </a:ext>
                </a:extLst>
              </p:cNvPr>
              <p:cNvCxnSpPr/>
              <p:nvPr/>
            </p:nvCxnSpPr>
            <p:spPr>
              <a:xfrm>
                <a:off x="5851638" y="5420418"/>
                <a:ext cx="586432" cy="0"/>
              </a:xfrm>
              <a:prstGeom prst="line">
                <a:avLst/>
              </a:prstGeom>
              <a:ln w="38100">
                <a:solidFill>
                  <a:srgbClr val="244C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6C8B4FE-BA8A-4B77-A204-A3FDF73E9FFB}"/>
                  </a:ext>
                </a:extLst>
              </p:cNvPr>
              <p:cNvSpPr/>
              <p:nvPr/>
            </p:nvSpPr>
            <p:spPr>
              <a:xfrm>
                <a:off x="5171190" y="5510659"/>
                <a:ext cx="1997955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44C89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其他伪迹：头皮出汗</a:t>
                </a:r>
              </a:p>
            </p:txBody>
          </p:sp>
        </p:grpSp>
        <p:grpSp>
          <p:nvGrpSpPr>
            <p:cNvPr id="9" name="组合 221">
              <a:extLst>
                <a:ext uri="{FF2B5EF4-FFF2-40B4-BE49-F238E27FC236}">
                  <a16:creationId xmlns:a16="http://schemas.microsoft.com/office/drawing/2014/main" id="{93F24D27-D0E5-46A0-92ED-E401F32DD784}"/>
                </a:ext>
              </a:extLst>
            </p:cNvPr>
            <p:cNvGrpSpPr/>
            <p:nvPr/>
          </p:nvGrpSpPr>
          <p:grpSpPr bwMode="auto">
            <a:xfrm>
              <a:off x="6629100" y="2256464"/>
              <a:ext cx="640086" cy="420193"/>
              <a:chOff x="165605" y="4160117"/>
              <a:chExt cx="962026" cy="631825"/>
            </a:xfrm>
            <a:solidFill>
              <a:srgbClr val="0B2C4F"/>
            </a:solidFill>
          </p:grpSpPr>
          <p:sp>
            <p:nvSpPr>
              <p:cNvPr id="10" name="Freeform 113">
                <a:extLst>
                  <a:ext uri="{FF2B5EF4-FFF2-40B4-BE49-F238E27FC236}">
                    <a16:creationId xmlns:a16="http://schemas.microsoft.com/office/drawing/2014/main" id="{2D522D84-76AA-427A-B566-1BF5AB944E39}"/>
                  </a:ext>
                </a:extLst>
              </p:cNvPr>
              <p:cNvSpPr/>
              <p:nvPr/>
            </p:nvSpPr>
            <p:spPr bwMode="auto">
              <a:xfrm>
                <a:off x="171329" y="4674430"/>
                <a:ext cx="956844" cy="117404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Freeform 114">
                <a:extLst>
                  <a:ext uri="{FF2B5EF4-FFF2-40B4-BE49-F238E27FC236}">
                    <a16:creationId xmlns:a16="http://schemas.microsoft.com/office/drawing/2014/main" id="{0B78F15F-E2B8-4D81-B215-1DB1E00698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311" y="4159666"/>
                <a:ext cx="466385" cy="568950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" name="Freeform 115">
                <a:extLst>
                  <a:ext uri="{FF2B5EF4-FFF2-40B4-BE49-F238E27FC236}">
                    <a16:creationId xmlns:a16="http://schemas.microsoft.com/office/drawing/2014/main" id="{74C094F5-C594-465F-9C16-0A07A84FD0B2}"/>
                  </a:ext>
                </a:extLst>
              </p:cNvPr>
              <p:cNvSpPr/>
              <p:nvPr/>
            </p:nvSpPr>
            <p:spPr bwMode="auto">
              <a:xfrm>
                <a:off x="926573" y="4237934"/>
                <a:ext cx="132394" cy="135464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" name="Freeform 116">
                <a:extLst>
                  <a:ext uri="{FF2B5EF4-FFF2-40B4-BE49-F238E27FC236}">
                    <a16:creationId xmlns:a16="http://schemas.microsoft.com/office/drawing/2014/main" id="{479335B2-8305-47E4-B779-B08BB5A7E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786" y="4168696"/>
                <a:ext cx="466387" cy="568952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D55CFDEB-3E42-4515-8F0F-C7B119A875FD}"/>
              </a:ext>
            </a:extLst>
          </p:cNvPr>
          <p:cNvGrpSpPr/>
          <p:nvPr/>
        </p:nvGrpSpPr>
        <p:grpSpPr>
          <a:xfrm>
            <a:off x="7721360" y="2007927"/>
            <a:ext cx="3663185" cy="3846585"/>
            <a:chOff x="4736413" y="1765832"/>
            <a:chExt cx="2935783" cy="4310749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B3853FCE-D3F3-4DBE-B2C2-BECD25D487F7}"/>
                </a:ext>
              </a:extLst>
            </p:cNvPr>
            <p:cNvGrpSpPr/>
            <p:nvPr/>
          </p:nvGrpSpPr>
          <p:grpSpPr>
            <a:xfrm>
              <a:off x="4736413" y="1765832"/>
              <a:ext cx="2935783" cy="4310749"/>
              <a:chOff x="4711699" y="1802903"/>
              <a:chExt cx="2935783" cy="4310749"/>
            </a:xfrm>
          </p:grpSpPr>
          <p:sp>
            <p:nvSpPr>
              <p:cNvPr id="86" name="Rectangle 24">
                <a:extLst>
                  <a:ext uri="{FF2B5EF4-FFF2-40B4-BE49-F238E27FC236}">
                    <a16:creationId xmlns:a16="http://schemas.microsoft.com/office/drawing/2014/main" id="{AAEBD4DB-1094-44B9-A92C-060EA1802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1700" y="1802903"/>
                <a:ext cx="2935782" cy="43107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 dirty="0"/>
              </a:p>
            </p:txBody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9FDF02AB-913A-4EEB-9A63-9E6A56152DB2}"/>
                  </a:ext>
                </a:extLst>
              </p:cNvPr>
              <p:cNvSpPr/>
              <p:nvPr/>
            </p:nvSpPr>
            <p:spPr bwMode="auto">
              <a:xfrm>
                <a:off x="4711699" y="1802903"/>
                <a:ext cx="189248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88" name="TextBox 18">
                <a:extLst>
                  <a:ext uri="{FF2B5EF4-FFF2-40B4-BE49-F238E27FC236}">
                    <a16:creationId xmlns:a16="http://schemas.microsoft.com/office/drawing/2014/main" id="{5A8038B1-3DB4-4B39-910C-993A89B2F5B3}"/>
                  </a:ext>
                </a:extLst>
              </p:cNvPr>
              <p:cNvSpPr txBox="1"/>
              <p:nvPr/>
            </p:nvSpPr>
            <p:spPr>
              <a:xfrm>
                <a:off x="4883768" y="2026869"/>
                <a:ext cx="1740439" cy="6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非生理伪迹</a:t>
                </a:r>
                <a:endParaRPr lang="en-US" altLang="zh-CN" sz="28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CBE239C3-1AB9-4867-91C7-FF51998A9BB2}"/>
                  </a:ext>
                </a:extLst>
              </p:cNvPr>
              <p:cNvSpPr/>
              <p:nvPr/>
            </p:nvSpPr>
            <p:spPr>
              <a:xfrm>
                <a:off x="5304150" y="3125137"/>
                <a:ext cx="1732024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44C89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工频干扰：</a:t>
                </a:r>
                <a:r>
                  <a:rPr lang="en-US" altLang="zh-CN" sz="2000" b="1" dirty="0">
                    <a:solidFill>
                      <a:srgbClr val="244C89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50HZ</a:t>
                </a:r>
                <a:endParaRPr lang="zh-CN" altLang="en-US" sz="2000" b="1" dirty="0">
                  <a:solidFill>
                    <a:srgbClr val="244C89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4EA2534-6766-4526-B41A-B0B5005DECBE}"/>
                  </a:ext>
                </a:extLst>
              </p:cNvPr>
              <p:cNvCxnSpPr/>
              <p:nvPr/>
            </p:nvCxnSpPr>
            <p:spPr>
              <a:xfrm>
                <a:off x="5851638" y="3738009"/>
                <a:ext cx="586432" cy="0"/>
              </a:xfrm>
              <a:prstGeom prst="line">
                <a:avLst/>
              </a:prstGeom>
              <a:ln w="38100">
                <a:solidFill>
                  <a:srgbClr val="244C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E3BDC46A-75D4-468C-96AD-0C900981B44F}"/>
                  </a:ext>
                </a:extLst>
              </p:cNvPr>
              <p:cNvSpPr/>
              <p:nvPr/>
            </p:nvSpPr>
            <p:spPr>
              <a:xfrm>
                <a:off x="4965636" y="3949626"/>
                <a:ext cx="2409057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44C89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电极伪迹：电极错误放置</a:t>
                </a:r>
              </a:p>
            </p:txBody>
          </p: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7A8CFAC5-83FE-4DF9-9834-9B44F401511E}"/>
                  </a:ext>
                </a:extLst>
              </p:cNvPr>
              <p:cNvCxnSpPr/>
              <p:nvPr/>
            </p:nvCxnSpPr>
            <p:spPr>
              <a:xfrm>
                <a:off x="5851638" y="4625097"/>
                <a:ext cx="586432" cy="0"/>
              </a:xfrm>
              <a:prstGeom prst="line">
                <a:avLst/>
              </a:prstGeom>
              <a:ln w="38100">
                <a:solidFill>
                  <a:srgbClr val="244C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5EF20FD2-2AE9-4D91-9F5A-02FD931ECC4F}"/>
                  </a:ext>
                </a:extLst>
              </p:cNvPr>
              <p:cNvSpPr/>
              <p:nvPr/>
            </p:nvSpPr>
            <p:spPr>
              <a:xfrm>
                <a:off x="4862860" y="4810221"/>
                <a:ext cx="2614608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44C89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脑电记录系统故障：放大器</a:t>
                </a:r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64E5E26E-AF03-487A-956D-86374EAF3599}"/>
                  </a:ext>
                </a:extLst>
              </p:cNvPr>
              <p:cNvCxnSpPr/>
              <p:nvPr/>
            </p:nvCxnSpPr>
            <p:spPr>
              <a:xfrm>
                <a:off x="5851638" y="5420418"/>
                <a:ext cx="586432" cy="0"/>
              </a:xfrm>
              <a:prstGeom prst="line">
                <a:avLst/>
              </a:prstGeom>
              <a:ln w="38100">
                <a:solidFill>
                  <a:srgbClr val="244C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9E07A6A0-85F0-4F4D-83FD-5C405B64061A}"/>
                  </a:ext>
                </a:extLst>
              </p:cNvPr>
              <p:cNvSpPr/>
              <p:nvPr/>
            </p:nvSpPr>
            <p:spPr>
              <a:xfrm>
                <a:off x="4965637" y="5510659"/>
                <a:ext cx="2409057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44C89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数据伪迹：电线接触不良</a:t>
                </a:r>
              </a:p>
            </p:txBody>
          </p:sp>
        </p:grpSp>
        <p:grpSp>
          <p:nvGrpSpPr>
            <p:cNvPr id="81" name="组合 221">
              <a:extLst>
                <a:ext uri="{FF2B5EF4-FFF2-40B4-BE49-F238E27FC236}">
                  <a16:creationId xmlns:a16="http://schemas.microsoft.com/office/drawing/2014/main" id="{392522BA-83D2-4A94-83D3-473C6DFDC57C}"/>
                </a:ext>
              </a:extLst>
            </p:cNvPr>
            <p:cNvGrpSpPr/>
            <p:nvPr/>
          </p:nvGrpSpPr>
          <p:grpSpPr bwMode="auto">
            <a:xfrm>
              <a:off x="6628904" y="2256163"/>
              <a:ext cx="640642" cy="420421"/>
              <a:chOff x="165311" y="4159666"/>
              <a:chExt cx="962862" cy="632168"/>
            </a:xfrm>
            <a:solidFill>
              <a:srgbClr val="0B2C4F"/>
            </a:solidFill>
          </p:grpSpPr>
          <p:sp>
            <p:nvSpPr>
              <p:cNvPr id="82" name="Freeform 113">
                <a:extLst>
                  <a:ext uri="{FF2B5EF4-FFF2-40B4-BE49-F238E27FC236}">
                    <a16:creationId xmlns:a16="http://schemas.microsoft.com/office/drawing/2014/main" id="{FF31D2D1-F7EC-4A11-B689-6DDE4A3EDF9C}"/>
                  </a:ext>
                </a:extLst>
              </p:cNvPr>
              <p:cNvSpPr/>
              <p:nvPr/>
            </p:nvSpPr>
            <p:spPr bwMode="auto">
              <a:xfrm>
                <a:off x="171329" y="4674430"/>
                <a:ext cx="956844" cy="117404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Freeform 114">
                <a:extLst>
                  <a:ext uri="{FF2B5EF4-FFF2-40B4-BE49-F238E27FC236}">
                    <a16:creationId xmlns:a16="http://schemas.microsoft.com/office/drawing/2014/main" id="{23E282BF-9F6A-4C46-B521-BD1249A7C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311" y="4159666"/>
                <a:ext cx="466385" cy="568950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Freeform 115">
                <a:extLst>
                  <a:ext uri="{FF2B5EF4-FFF2-40B4-BE49-F238E27FC236}">
                    <a16:creationId xmlns:a16="http://schemas.microsoft.com/office/drawing/2014/main" id="{1A89B8ED-487C-4F9A-9E48-9D491BCFE562}"/>
                  </a:ext>
                </a:extLst>
              </p:cNvPr>
              <p:cNvSpPr/>
              <p:nvPr/>
            </p:nvSpPr>
            <p:spPr bwMode="auto">
              <a:xfrm>
                <a:off x="926573" y="4237934"/>
                <a:ext cx="132394" cy="135464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" name="Freeform 116">
                <a:extLst>
                  <a:ext uri="{FF2B5EF4-FFF2-40B4-BE49-F238E27FC236}">
                    <a16:creationId xmlns:a16="http://schemas.microsoft.com/office/drawing/2014/main" id="{C9FAB357-7651-4828-8783-99039CF14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786" y="4168696"/>
                <a:ext cx="466387" cy="568952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FB2B2217-7E25-4A1D-AC96-2D2649C42B36}"/>
              </a:ext>
            </a:extLst>
          </p:cNvPr>
          <p:cNvSpPr txBox="1"/>
          <p:nvPr/>
        </p:nvSpPr>
        <p:spPr>
          <a:xfrm>
            <a:off x="11109960" y="5845161"/>
            <a:ext cx="53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70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25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75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7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A251DB4-07BE-47B3-8E91-FE7746FF9ADF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Repository"/>
  <p:tag name="ISPRING_RESOURCE_PATHS_HASH_PRESENTER" val="dda1421ddb3ffb98a498c34c1cc89e982539480"/>
  <p:tag name="ISPRING_PRESENTATION_TITLE" val="毕业论文答辩PPT-13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BerJKWn+5mToEAADhDgAAHQAAAHVuaXZlcnNhbC9jb21tb25fbWVzc2FnZXMubG5nrVf/bts2EP6/QN+BEFBgA7a0HdCiGBIHtMTYQmTJleg42Q8IjMTYRCgxkyi32V99mj7YnmRHym7spoOkdIBtmLTvu9Pdd9+Rx6cfC4k2vKqFKk+c10evHMTLTOWiXJ04C3r28zsH1ZqVOZOq5CdOqRx0Onr+7FiyctWwFYfvz58hdFzwuoZlPTKrhzUS+YkzH6duNJvj8CoNokmUjv2JM3JVccfKexSolfqj+uGXt+8+vn7z9sfjl1vLPkDJDAfBIRSySG9e9QAKaRwFKaCRIA3JJXVG5nOYXbSggR8SZ7T9Msx6HpMLZ2Q+O+0WcUxCmiaB75HUT9IwojYXAaHEc0ZXqkFrtuFIK7QR/APSaw6V1KLiqJYitz9kCjbKhnc586IZ9sM0JgmNfZf6UeiMElVV9z9ZWNbotarAXY1yUbNryXPrEzhjf7+reA2umQZOIXjptYB/qoKJ8qjTdYyXfjhJaRQFSUpCb7fjjEiZI69ixs1AlBgnJAaAitW8eoJtallmzRGWchjC1J9MA3hTE8JUrNYS3npoHHMCNZjzsssKOEJiYFeSLKPYM0kDV4ihO1bXH1SVH/Bjv1BdwH7oRkBBl+6BU4OxA4YaC1COquKZ7gKbkSTBE5KOo0sgMvRdNMQiOod2Ox9icUUSaBGSdNmE+MKfYEN402I7/u/6K2OGzvIesSwDO5O+jVBNDTsmpdAFttPqYV4S8n4BVfNx8I0ubgEhsbZeK7HhEEKVd7MHNMUlnuHP+4X/W3qG/YB4KRDKi5YptWJnnDGQh1JpxKRU5gHAL8s3rMw4uuYZa4Dw9/C3XOT2b6bYNpK/GvE3YnorLS+2qhR65PLF0cDQDoTscYRFU0N4WvPiTne53gv/KVEYYv9nCH0efaD/pG3WsQ8dMBaqvwUBeTaCBIoq+1v54Rk4mrc9D6LglzcDfIbRFiBU6KkYF5CqgxAuIIUD7JdknPgUhu2SX9dCd84xW9m2QN8uagYHB8k1fyjsNb9R0BOSs007zkDWbKU7C7o3LQ+0h/o0gJBDAFy1IxEgpSgg/rwH5mJGdhloJePgSZaqkbltUSlurWxAbpuCP57DN5Uq7K5k9Y68rWqdfk8U7cPFrdP5gHmSEBy709TFoUvMEc40jexpBFw0MQU0SQM8NuZAyoLpbA1aeaOaMu8J1J7CPHKGAWyb0oSzKlv/8+lzT4yvIml30Xb310Eg0GFGiMgXsN9DpXn9ZxcIxeNDO7voY7U9te7seh5iqQ90+F9Oh6zV9EIVsHXU7RfYti0aphS70xkQMrH8U02VdY/efYQZjs9BVOz5yhnNWHULikSVkoNQbKoNAfUw7w8Xh0ZLUfIhtt+n6eaBqT9PsefZWxQ0nxTZbTu8cjgrZtvrlITrVF8wd4pDELyv8Hgu9EBAOyN28gKN3q4f2nzzeGR8WdX2Mnr8cu9u+i9QSwMEFAACAAgAgXqySgn+cEwJAwAAtQoAACcAAAB1bml2ZXJzYWwvZmxhc2hfcHVibGlzaGluZ19zZXR0aW5ncy54bWzVVt1SGjEUvucpMul4KYsWq2UWnI7A1FGBEdrqlRM2BzZjNtlusiBe9Wn6YH2SnmwEYbTOqnWm5QZyfr7znZ8cEh7eJJLMIDNCqybdqdYoARVpLtS0Sb+MutsHlBjLFGdSK2hSpSk5bFXCNB9LYeIhWIumhiCMMo3UNmlsbdoIgvl8XhUmzZxWy9wivqlGOgnSDAwoC1mQSrbAL7tIwdBWpUJI6EVnmucSiOBIQQnHjsmuZCamgTcbs+h6mulc8SMtdUay6bhJ39WKz9LGQ7VFAsolZ1oodGLbYJwLx4fJobgFEoOYxkh8v07JXHAbN+lu3aGgdfAQpcD2OTCHcqQxGWXv4BOwjDPL/NHHs3BjzVLgRXyhWCKiEWqIy79J26Orz5eDzvnpce/katTvn46OB55E4RNs4oTBZqAQCek8i2AVJ2TWsihG3ugzYdJAGKyLlmYTrTbIuTMZa4m1L7xwHpIx8B5LYK0bw2uhumi5Q8kEE5GLJv2UCSYpEZZJEa2cTT42Vtii/911S4JYOGdAzob0PryvThSzzMA6raXGuJpHrW86l5wsdE6kuAZiNcH88wR/xUDWm0MmmU4KKY6PJUYKjDgTMAd+WNT0DvBPgS4xRJKjJ05uKsH6CN9zcUvGMNEZ4gKb4YyjXBiPX30WcMqMuQdlS45bw9PjdufquNfuXGy5BBmfMRU9ExwbDklq3wKfYe5KYwgpNVZzDQIrE7HcQNEfLnhhVibN0rFjNiua7hpZgGK7BfLxmKiIcDSFyqEsYMQU0UouCIvwChk3QjOhc4MSPywe2ryIoHclQhVUp3iDMFjGISuDVtvZfV/f+7B/8LFRDX79+Ln9pNPdWhlI5qL5vXL05GJZLZeHdy4M3C54fDXYLP83N8PgvPO1TF17nYtRqW52hqXg+mWs+idlrM79KhusrbFSFHAPTf3Sw00kRSIs8L85Yi8Yk1f9g/gZe5sxecOcX3M1/puU/Wn1GNl4fYTBo88jp0mEEgkWwm3E1ZuqtVev4XvmUVWlgmibT81W5TdQSwMEFAACAAgAgXqyStqYtsO1AgAAVQoAACEAAAB1bml2ZXJzYWwvZmxhc2hfc2tpbl9zZXR0aW5ncy54bWyVVm1P4zAM/n6/Ytp9p/cKOqlMggESEnegA/E9bb02WppMiTtu//6cNKVJt25lEdLy+Hkcx7E9UrPmcvFpNktzJZR+BkQuS2ORDpvx4nKeNYhKnuVKIkg8k0rXTMwXn6/v7EoTxzylUlvQpPniPic0K5ZDf8yF+0yR+DN+Xtg1JshVvWFy96BKdZaxfF1q1ciCZHfuMyardhvQgsu1vcSvi+Xt6AGCG7xHqKOYvt/ZNU2y0WAM2JDOb+06qRIsAzEtwwNNf9Tx2w9kW244OtnVV7vGZBtWQpzk49HRw5D3DwsQ/iFRv53bNUoVbAf6Q87Vptl8SKBVaRMaa44/4rtGKFZQ+5Hg5otdJwX2Qvagk6/g0/Pjxq6A5L+GfZ/adtVKPNm8DgaCffRMwAJ1A2nS7VqbqdTbY4PUH7BYMWGIEEI96YmCfmKN6dzEWM/7C29cFqEvj/SUVyWaGpZtwIG7GO/5y+W1mxWh03csiFDD1oNBiD3YM/9QXveYAdgznwUv4FGK3X4EQ1Mr6h75mvnnPJ5/soJktC28tdt1VnvSg21dE4TqgY5TqwIWxobzwmuw75YmDmtDSvZiSiXb8pIhV/K35WU7dxmTJgODr7XDlZUiRwGHCs7FSGM6TJfbx/XorXFBtj8L/eXa/Qxpil/OGSLLq5p+lsx85nXUJpSYeXJYYeck0UHfy5UKNO7sMVHN9Br0i1Ji6jFSIZip7lXbXGP0NAlykCaHs5x6J4fSL5s6A31Lr8bBdFmOwZZY8bIS9IevHN6gGChGrK0UK/InGX+vywDwRQBM51VXte2mtdSNQC5gC13zB4C78tjdUkNVOlZwV/gAKwxLziOTatLPir5W4hkS4Af4rxRW5HhgmVD2yDLjbhZ1fjeG+1iiwdyNM1t84SRze19LkWOy72eQQPvv5H9QSwMEFAACAAgAgXqySnjWJgneAgAAxgkAACYAAAB1bml2ZXJzYWwvaHRtbF9wdWJsaXNoaW5nX3NldHRpbmdzLnhtbM1WwU4bMRC95yssVxzJAqWFRpugigSBoCQiaQsnNFk7WQuvvbW9CeHUr+mH9Us6XpOQCBotCKrmkux45s17M+PZxAe3mSQTbqzQqkm361uUcJVoJtS4Sb8Ojjb3KbEOFAOpFW9SpSk5aNXivBhKYdM+dw5dLUEYZRu5a9LUubwRRdPptC5sbvyploVDfFtPdBblhluuHDdRLmGGX26Wc0tbtRohcTB90ayQnAiGFJTw7EAeu0zSKHgNIbkZG10odqilNsSMh036bqv8zH0CUltkXHlttoVGb3YNYEx4OiD74o6TlItxirz3dimZCubSJt3Z9SjoHT1GKbGDBPAohxq1KHcPn3EHDByEx5DP8Vtn54ZgYjMFmUgGeEK8/CZtD66Pr3qdi7OT89PrQbd7NjjpBRJlTLSKE0eriWIkpAuT8EWeGJyDJEXeGDMCaXkcLZvmbiOtVsj5ZzLUEktfRlEyQqZy1qSfjQBJiXAgRbI4dWDG3B0JiRp87HZ9pBx9AAx6kxSM5cuJ5ifWVzFpfdeFZGSmCyLFDSdOE1RUZPgr5WS53GRkdFZaJVhHrBSMk4ngU84OyirdA/4t0RWmyAqMxFHMJXchw49C3JEhH2mDuBwmOLRoFzbg158FnIO1D6Aw57jRPztpd65Pztudyw0vENgEVPJMcGwhz3L3FviA2pXGFFJqrOYSBFYmgcLysj9MsNKtiszKuVOYlE33jSxBsd0C+QRMPEhwtIQqeFXABBTRSs4IJHgprB+hidCFRUsYlgBtX0QwhBKhSqpjXFCYzDBuqqBtbe+83/3wcW//U6Me/f75a3Nt0P2i6Enw2cKmOFy7Khbr4vGdiyN/Q5++7M4U/+qu9y4636pU6rxzOajUn06/Ely3ilf3tIrXRVhOvaXFVIkCbpZxWGO4W6TIhOPsNYfmBY1fv+XDWLxS499Qxdrx/X9FhKfFS33lLR5HT/7NqKF99b9Xq/YHUEsDBBQAAgAIAIF6skrb73U9lgEAAB8GAAAfAAAAdW5pdmVyc2FsL2h0bWxfc2tpbl9zZXR0aW5ncy5qc42Uy27CMBBF93xF5G4rRF+gdtcWkCqxqFR2VRdOGEKEY0e2k0IR/97Y4WE7kxbPBt8c3xkP8ux6Ub1IQqKnaGd/2/27v7caGE3LEq59nXXoudGJYtkC5lkOLONAAqQ6Hj3J+zOBGRNuTePth7FVjh8R5suSMuXiBWIhEU1hhysE/Ea0DXb45yT2nHs1d3IaHZdaC95PBNfAdZ8LmVPLkKuXqQn3igEsKpANOrALQZc0Ac90ZFcXeXZ8GJlwuUTkBeXbmUhFP6bJOpWi5IuGntrl0qttAbL+y9eHAh9HrxPPjmVKv2nIw8R3UxPdZCFBKTjkHU5MoDCjMbA/WxSgnnH7QgFdZSrTR/r5xoRLFzSFVpfaJdQNrb0u5TRsdEPcDk14BKNbkJdYiaIsLuGkSE1HWmi75yeUCbrIeNpw44EJlDPFGtuu7p0vej82QbwnJIIntMKeX941O0JQIaD2xtIxrwryzjA7hokcySEQDZtWFT5HdDhHzP4zIlRrmqzyejzUw7FuA5VrkHMhWF391391hrl6+19QSwMEFAACAAgAgXqySh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IF6skqw7V1XbgAAAHYAAAAcAAAAdW5pdmVyc2FsL2xvY2FsX3NldHRpbmdzLnhtbA3MPQ7CMAxA4b2nsLyXn42haTc2EBLlAFZjUCTHRomF4PZ4e8OnNy3fKvDh1otpwuPugMC6WS76SvhYz+MJoTtpJjHlhGoIyzxMYhvJnd0DdngL/bitXCOcr1RD3hp3ViePM4xwieezcMb9PPwBUEsDBBQAAgAIAIOZ9U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IF6sko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IJ6skqlSRcUvw0AAAIjAAAXAAAAdW5pdmVyc2FsL3VuaXZlcnNhbC5wbmftWmlYkunef8xOTqXZOpYZtGrnVC6hmaZQWdmmdaaZadxtXEkRFdeRpXKmTlPKlBXu2BkdZzIhRTEXoEVlTFyOTjAIirlAiqCGgsj2Pth0vrzX+/X9xIfn5rqX333/+W+//31d9+2L/r5Wq2xXAQBgdeb0iS8AYLkfAJgnf7YCHCFtdOOBP2aYL3yPA5RuuwmwszzmmN8xAKghrtZe+RvYX5l4OgADAGteGz8zNvrXSADYSTpz4tiXGaGyQdad+HQde3b78bU7Pru63GXlzpqze9LWLXv0m/afIevWH3N+2OAa+/jfOWU5J/fvvxG+bu2s75XHZTk5X2mttZeUGpyT6IKXasytmXYkXcE4QmX/YNGcWeoBw3Rz4sUt6dHK3+50sdJFONVIPS+0OWP84WVH7/k/LoFSATFxXUejIQcx92Qs1U17ayj87j5zcLguX/37YrqHa6ZG1jC60gwcGeAUjyXHfiAbtA6lRmDZ2/GWyCFa3ufLjMubikktM69WJ+0AO0erDEWksR+Mi8a/XQ62sTa7jMPNm5f2afsMbHsdT4HttTSXJfSddcYNQ+4aITITxAQxQUwQE8QEMUFMEBPEBDFBTBATxAQxQUwQE8QEMUFMkP93SEZFJRm/ODJOCmNmzAy/bNuKbkmaZUzjpm/DeHEUUXBPIxN5BFz5nub9ix87T9UWbJgddyKoT7EZmIGAmGpyt4aZLyWw2ToXyBwH1hPshV1wDuU7vA0WNQ4hs4zI2SlaD7yGpUW02am66RWoocJ+YUPEYgQH9R1HKTp+14KxOFk1uwo+If6uUubx1jIid9vv2MlL5KaFmVsILVN/j4gdGxmFGhYqiLipiOmg7sEC5NiACqp77wsNoDNCKIWB3Si6v+qxNe79vagqaFYzpInoldv5XJ5C1o45TCd7ZmUOERWbrob6rQBe+HXVCDzWnH9Exc9XJTU3iF2RgxjnBtm2lvCd7dly6YmrlPSB0kuclxIJwqDuNP9PHXYaRlZzNAPCsn4JgMMqaWSGtgmxLT1CqbM8F00mLPaT8ejEg9m3U4PuSsgE/fCLOG4RlSYvTjhQpGmz3BnNX8Q3J9yX7yKOHqR4DsZLiw1CUow6jcGOkkvS1bSIbs0a/OFlQOIpsQ2KytJ/h4Vn+vfR0RWp3R3CdqKa9MQF8oDyB+4eXUIXb8esCZVI7b7/pT++yyzds6zk8ufx1l9KWnI9EP7uGtyRa/kWXMuzYo0u/MqKSExQlwqTyEyguaUEVBZpXntmkHe0Kr/aQdYIJSPDUR4p0EZZFOfQ02kqKJaiCSF62zuWnfHDQAij0BK4pnCmXvTv2dXjN6CsrutuLBB4ojQH2jIuNh1XnRwoFQTmVUXcssP0MrxnvFv3+cEPY4qm0M1bHDk8nXMcM4y6rOBlu20gZ+ZKSfRTzWvL3UqqbYGBOUn3/niqCoNgyFPiMmpRRIHF7Kr65gy3LQAguQKX7vS+5eWL1DT0eUqic60go5Ki1k+HXqo2/7MuPg6fx9L5EQ5aTErfWgoZKYLqxx34a86iaQvriBJ8gKTAnzB4caQXN/ZH52FlCi+EdamcPRpymmQFHG1QnxzxIOR2hA5YBCFLMK7o/jMCwmqjfjlG/X4pBQ4dEAxA6xK6rn/Y7+6sDq8QyA2Y2PvdhM2Fdk4hhwBgsFudfSGvzpoOindV/zR5wMJ94+ixiR+FNsgs//o14f21UUPJSe9dYc4FPfdPk6NeDhY2/Blv8ZWgx7WAOXQDRicja90qw9DoLVLFqV+qFYGUxfN5VfJdlaHtNZUwVzNgWNgy13duNnPU45zmyr5qTHcodrbtOTRhe3t238PnOQTtKJR4OI3/9z5l8WT+4w7LE9yYsqmu6wuLQHcUwblzMF/n9To7VcBB1azYBXuQL4i6GRj3rP7mXkWqlQ1dylHH31oH+/VPCg0aHB+SDm3siuLoPtjzxs9sLdQu8li5uifklRO1ZsB7154sxL96uFl95biah1yPGOI7J1Q7aIj1DUlvw8eeRFWeFmCe8NW8QUDTcGq/FOWR5TBUJnwxJc3UdH7jc78+fsWmOH5LU8S8zOIl5fobz0ElPcg8d0Ix/+R6q1D+G1EQ2l4ssW21w4RQbIXF//CGWKtfWuMTZzUig344wvBJjJQ3ZJvSsGGZbsSGlYFWE/FzP/s+Ysxzg2wQGn6PIx6MvtAs+CiJpR3PkriI0LwtmFBaPFNOCnGQ3QH9NlXcxDmUIGjKpW1TiIxfx36yzl2EVo3mK0rgbDNBqjKB5vRoA0K0G1Twpuc5souRhLUpb2svlcvM5KHfedkrsmeoBF0cdooKum/M8aZ4AFjkxASUS+6wA3t8Vdzh8NKGX8ZHS9KHGpVYMel7GtZbVXL9ZWCMduICoWkqbnvSBiQhviKVQqOo0hJdsu+iglgL56PVlg/EGr64ngE7WkBXstNKGI0tHl2okhm1PeiPjtpDyiPDfxq1bC5kzGUEK4mqat0EPSwvhQ8AKZnyRskIpq0oX1IsPYrnPIsUcHsjs7YjzHNBPTiRcFZHlBKaSiDSKz+4Ci4ncZr6oxNrvWU1fXD+WWlwDKUnXxYk6+2NPHCB60kbhB0O8PlZlxgrE1UpB1Ec3C5ZXpwx5oYF+duepU79VxWOGraGG1jKtF+yzIfD+sBuL4kQ+ox6mcBRIWMPDuE1sk7mipUTWDq3yoluft+t7Axa4HFqwAEMNilnPoB7SBQde5CLD64UTb9OuuyT14guxyXnbLY+a4PdSjOn54ak/Vjn/WLwHJEdZcgQBXb283Ybgy6kT9FaVCgpxiQiLKYjrHzED9fRsFkXERa6CEJhKrwj7eKz0JJauHWU1SYlmu/x9acDC1Al0kMCd6qlh6srX2AN55bFxoc11qaCJ99Tdrh967U35D3qaUmdXfPURmTWtWYShNipn2XWP6qknjHaualcctu9vpQor7Z2CbGYjxt2ic53JsfU4qo6JjEzrHrcpg5bOoc3zy3O1LwJxF9Cko12hvGQFNWAnN/t45MnS8vlU2SZKNEjWGdD5+c+eQa3I+HSJbtiHqrv7AEt1OA0hFV0+WJHt4qeL7Q6wNfxzIacvCEk3Sgu7sCFTwYfzXH/y+CCy4VPX76oXTPJ23eKC1xBbM9PG7xuUJp/wQvCKAlXxPZ/Gbl5mxTzjZglkQ64S1kN0j2wxIL+6uv9SkXwo3oCVNUbKd+KJAfvAr3+b6L2qWvVEaSSnaieHbDN6i40HtMrfIYprHOc+fV/+Z4ajMTN5H1DrV6SlslrOITrFinKTcMqxXBAKTbtuzVUm/y07gKYH3n8BLby4c5Re5+8zB+6PKmyZ7EMN2Rj1eMOoXsfvPHUXYuK1cwcvlkQ2/EImNzHzoUtfmH3YDdmIAXyglDBjqi1n5uoYek1n1KBYvhl9gJ29htFseKJudLVNQBdvSXuJ2dRZYNkqieL8SpyKqw6+dLHWAOLl6wSHnkVRPO4I20racuPHH0BzoUblM9N63mBLFE9vwNK4dCnP3zcKAUrpz6b9PH/D7XI7K18KR9AHShGiGC2bWMZdGh5gUgnT7cxNo2veExl/cI3jbfnMrwi8UcpHamB+Lc93xt1M5e5OFHpBIFjN5NhkIg1XKptKGdtuD/NsNodtjyfefPvCt0OwXz0v54t2u4Vfj0A/eilA9PEzKLuufl/3Atg0q+g/WGaSKaItS2mpEd54EycodTzaKCY6ay6XYfIXQtSzSphe9reWsRnTVeNJDDVFZM/dWsnQSMQOerVPYTQwmlVJ+FDHjlYu8BG5FqMe6n7yq75VrDf+IEs+JV4D0Hhc/BA81+JzNNbJcTMeow2ntN8C3KNfIlrnHI3Lh0DMpoSr1eQEQfXqhVkg5aZPYUU9GsnL7OatNg83cRzaN9P/935I79SSWF4DzjaKwaJAK3Qza+iMm1Vr62MyWS9kcAZMufI8uypGsQgj6Wfz/AsxSJPv/i5L2Lcvm901rG8cwVQJpBSWRDykdKqTxwb2L0S3RlgjNV7GqOB8Jvvr6ll61Nu2qsu264HHXTJFC2rl3xECZagxXNqe5XfR4afB2vPdlyij5HifwcpPgZtUBarLfN0x5R6jF+LtwR/zmcZ5CFkn/vsMe2Fq467jOmGExNYLvlJshdl+DpQYscA6ThJg95h5N9GJ1DjFdY3dEaWGjJTYllhcOhyjW6aYLhnniQnuu4e/udETfIGBfzVXD62GPI6a5MZcDgC2orpczj2sY7K5LBXuEBSwsK4KVPox2C9qFZZnaQoqtE46QjIIbctxrz4+nkqoW2HmWG+ZBrrAP86YYQStt5D4k2657gVAB5ZWENaJXmSb+Gvd6FU3GL76ixH8SF/Ae7GZusman9j0flCcfUh5OH7HGR/JkAsVG0YajOUi72g/UvCYCR6tT3bTlWq2Jcgf0/6DZQFOh3ZwE8KU7+5PPJTZKa0usHxAi3MGrxEOPC0r2R2Fg5siKpUOhxLn8jFF9iOPpRPurenv3sgOk54tzrseYaiy13k7lzQsJ8jyOjzBCt+L76830XmkvCdUMDUuW/8v64oCU4tM8dDjTeTi5PJoR8G4qhtS+8rqh0le6aZmoTgpbXgVPIsy2AMqgvG2d5o8W7FdHLsQQN+4TW0fcOyTw87VEO9kXrdO2vCc+NbkJGzxsWSq+IdMBv1NOvOHYPZH+cFpe/cowTGiTMn/U9Qjoff+B9QSwMEFAACAAgAgnqyStIooFJKAAAAawAAABsAAAB1bml2ZXJzYWwvdW5pdmVyc2FsLnBuZy54bWyzsa/IzVEoSy0qzszPs1Uy1DNQsrfj5bIpKEoty0wtV6gAihnpGUCAkkIlKrc8M6UkAyhkYG6OEMxIzUzPKLFVsjCwgAvqA80EAFBLAQIAABQAAgAIAEOUV0cNwDEewAEAANoDAAAPAAAAAAAAAAEAAAAAAAAAAABub25lL3BsYXllci54bWxQSwECAAAUAAIACACBerJKWn+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+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2958</Words>
  <Application>Microsoft Office PowerPoint</Application>
  <PresentationFormat>宽屏</PresentationFormat>
  <Paragraphs>457</Paragraphs>
  <Slides>52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Adobe 仿宋 Std R</vt:lpstr>
      <vt:lpstr>思源黑体</vt:lpstr>
      <vt:lpstr>微软雅黑</vt:lpstr>
      <vt:lpstr>Agency FB</vt:lpstr>
      <vt:lpstr>Arial</vt:lpstr>
      <vt:lpstr>Calibri</vt:lpstr>
      <vt:lpstr>Impact</vt:lpstr>
      <vt:lpstr>Segoe UI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1.脑电数据预处理基础知识学习与实践 </vt:lpstr>
      <vt:lpstr>PowerPoint 演示文稿</vt:lpstr>
      <vt:lpstr>2.ESI+CNN论文阅读</vt:lpstr>
      <vt:lpstr>一：系统框架</vt:lpstr>
      <vt:lpstr>二：主要研究内容</vt:lpstr>
      <vt:lpstr>二：主要研究内容02</vt:lpstr>
      <vt:lpstr>二：主要研究内容02</vt:lpstr>
      <vt:lpstr>二：主要研究内容</vt:lpstr>
      <vt:lpstr>二：主要研究内容03</vt:lpstr>
      <vt:lpstr>二：主要研究内容03</vt:lpstr>
      <vt:lpstr>二：主要研究内容</vt:lpstr>
      <vt:lpstr>二：主要研究内容04</vt:lpstr>
      <vt:lpstr>二：主要研究内容04</vt:lpstr>
      <vt:lpstr>三：实验范式</vt:lpstr>
      <vt:lpstr>四：研究结果</vt:lpstr>
      <vt:lpstr>PowerPoint 演示文稿</vt:lpstr>
      <vt:lpstr>3.CNN算法学习</vt:lpstr>
      <vt:lpstr>3.CNN算法学习</vt:lpstr>
      <vt:lpstr>3.CNN算法学习</vt:lpstr>
      <vt:lpstr>3.CNN算法学习</vt:lpstr>
      <vt:lpstr>3.CNN算法学习</vt:lpstr>
      <vt:lpstr>3.CNN算法学习</vt:lpstr>
      <vt:lpstr>3.CNN算法实践</vt:lpstr>
      <vt:lpstr>3.CNN算法实践</vt:lpstr>
      <vt:lpstr>3.CNN算法实践</vt:lpstr>
      <vt:lpstr>3.CNN算法实践</vt:lpstr>
      <vt:lpstr>3.CNN算法实践</vt:lpstr>
      <vt:lpstr>3.CNN算法实践</vt:lpstr>
      <vt:lpstr>3.CNN算法实践</vt:lpstr>
      <vt:lpstr>下周工作</vt:lpstr>
      <vt:lpstr>PowerPoint 演示文稿</vt:lpstr>
      <vt:lpstr>下周工作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/>
  <cp:lastModifiedBy/>
  <cp:revision>1</cp:revision>
  <dcterms:created xsi:type="dcterms:W3CDTF">2021-05-12T03:31:37Z</dcterms:created>
  <dcterms:modified xsi:type="dcterms:W3CDTF">2022-04-06T01:02:21Z</dcterms:modified>
</cp:coreProperties>
</file>